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notesMasterIdLst>
    <p:notesMasterId r:id="rId2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6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>
                <a:latin typeface="Arial"/>
              </a:rPr>
              <a:t>Click to edit the notes format</a:t>
            </a:r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>
                <a:latin typeface="Times New Roman"/>
              </a:rPr>
              <a:t>&lt;header&gt;</a:t>
            </a:r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>
                <a:latin typeface="Times New Roman"/>
              </a:rPr>
              <a:t>&lt;date/time&gt;</a:t>
            </a:r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>
                <a:latin typeface="Times New Roman"/>
              </a:rPr>
              <a:t>&lt;footer&gt;</a:t>
            </a:r>
            <a:endParaRPr/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8BF633DF-A0C4-4F1A-A5AF-01FCA95C59F9}" type="slidenum">
              <a:rPr lang="en-US" sz="1400">
                <a:latin typeface="Times New Roman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0824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7" name="TextShape 2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</p:spPr>
        <p:txBody>
          <a:bodyPr anchor="b"/>
          <a:lstStyle/>
          <a:p>
            <a:pPr algn="r">
              <a:lnSpc>
                <a:spcPct val="100000"/>
              </a:lnSpc>
            </a:pPr>
            <a:fld id="{92A0B2DE-DCC0-4662-BFE2-F9DBD9ADDA12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460531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7" name="CustomShape 2"/>
          <p:cNvSpPr/>
          <p:nvPr/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23D1E541-E677-4B68-861B-2AF5B27A8E45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958404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5" name="CustomShape 2"/>
          <p:cNvSpPr/>
          <p:nvPr/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6B3668BC-D8AE-414C-9FFD-729DC3B8BFFD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14860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9" name="CustomShape 2"/>
          <p:cNvSpPr/>
          <p:nvPr/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9A3B2149-7013-4F51-8DFB-E7FEEFDFD377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41226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1" name="TextShape 2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</p:spPr>
        <p:txBody>
          <a:bodyPr anchor="b"/>
          <a:lstStyle/>
          <a:p>
            <a:pPr algn="r">
              <a:lnSpc>
                <a:spcPct val="100000"/>
              </a:lnSpc>
            </a:pPr>
            <a:fld id="{0BEA7523-491D-4131-B92C-44B03AA20891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09897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000">
                <a:latin typeface="Arial"/>
              </a:rPr>
              <a:t>Pyhton 文件运行时如果权限不足，则使用指令 $sudo chmod +x filename 赋予权限</a:t>
            </a:r>
            <a:endParaRPr/>
          </a:p>
        </p:txBody>
      </p:sp>
      <p:sp>
        <p:nvSpPr>
          <p:cNvPr id="273" name="TextShape 2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</p:spPr>
        <p:txBody>
          <a:bodyPr anchor="b"/>
          <a:lstStyle/>
          <a:p>
            <a:pPr algn="r">
              <a:lnSpc>
                <a:spcPct val="100000"/>
              </a:lnSpc>
            </a:pPr>
            <a:fld id="{59D08366-E2DA-4FFD-9726-A4FE11D3E15E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67178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/>
          <a:lstStyle/>
          <a:p>
            <a:r>
              <a:rPr lang="en-US" sz="2000">
                <a:latin typeface="Arial"/>
              </a:rPr>
              <a:t>ssh安装</a:t>
            </a:r>
            <a:endParaRPr/>
          </a:p>
          <a:p>
            <a:r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sudo apt install openssh-client #本地主机运行此条，实际上通常是默认安装client端程序的 </a:t>
            </a:r>
            <a:endParaRPr/>
          </a:p>
          <a:p>
            <a:r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sudo apt install openssh-server #服务器运行此条命令安装</a:t>
            </a:r>
            <a:endParaRPr/>
          </a:p>
        </p:txBody>
      </p:sp>
      <p:sp>
        <p:nvSpPr>
          <p:cNvPr id="249" name="TextShape 2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</p:spPr>
        <p:txBody>
          <a:bodyPr anchor="b"/>
          <a:lstStyle/>
          <a:p>
            <a:pPr algn="r">
              <a:lnSpc>
                <a:spcPct val="100000"/>
              </a:lnSpc>
            </a:pPr>
            <a:fld id="{A87A6B7D-66F7-433B-A6A5-B846FA2432B8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2882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/>
          <a:lstStyle/>
          <a:p>
            <a:r>
              <a:rPr lang="en-US" sz="2000">
                <a:latin typeface="Arial"/>
              </a:rPr>
              <a:t>ssh安装</a:t>
            </a:r>
            <a:endParaRPr/>
          </a:p>
          <a:p>
            <a:r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sudo apt install openssh-client #本地主机运行此条，实际上通常是默认安装client端程序的 </a:t>
            </a:r>
            <a:endParaRPr/>
          </a:p>
          <a:p>
            <a:r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sudo apt install openssh-server #服务器运行此条命令安装</a:t>
            </a:r>
            <a:endParaRPr/>
          </a:p>
        </p:txBody>
      </p:sp>
      <p:sp>
        <p:nvSpPr>
          <p:cNvPr id="251" name="TextShape 2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</p:spPr>
        <p:txBody>
          <a:bodyPr anchor="b"/>
          <a:lstStyle/>
          <a:p>
            <a:pPr algn="r">
              <a:lnSpc>
                <a:spcPct val="100000"/>
              </a:lnSpc>
            </a:pPr>
            <a:fld id="{939EBD06-ADC3-473E-BC89-3F9A9CA8C4BB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3680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/>
          <a:lstStyle/>
          <a:p>
            <a:r>
              <a:rPr lang="en-US" sz="2000">
                <a:latin typeface="Arial"/>
              </a:rPr>
              <a:t>如果Ridgeback第一次连接某个无线网，进行远程ros连接之前，请重启ridgeback</a:t>
            </a:r>
            <a:endParaRPr/>
          </a:p>
        </p:txBody>
      </p:sp>
      <p:sp>
        <p:nvSpPr>
          <p:cNvPr id="253" name="TextShape 2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</p:spPr>
        <p:txBody>
          <a:bodyPr anchor="b"/>
          <a:lstStyle/>
          <a:p>
            <a:pPr algn="r">
              <a:lnSpc>
                <a:spcPct val="100000"/>
              </a:lnSpc>
            </a:pPr>
            <a:fld id="{C76D4AFC-4483-41D9-A2C4-DA069962118D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70305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5" name="CustomShape 2"/>
          <p:cNvSpPr/>
          <p:nvPr/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3ED90B3D-200F-4CE0-8D9E-2898CBAA6DEC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952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7" name="CustomShape 2"/>
          <p:cNvSpPr/>
          <p:nvPr/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3B67E2D3-6ED0-4C92-B525-150A2ED54CA6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9015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9" name="CustomShape 2"/>
          <p:cNvSpPr/>
          <p:nvPr/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D64EF77A-A26D-4391-A7B3-025444863FAC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6935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1" name="CustomShape 2"/>
          <p:cNvSpPr/>
          <p:nvPr/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FD02ACC8-7850-4369-9D9B-665CDA5B8B14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28690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3" name="CustomShape 2"/>
          <p:cNvSpPr/>
          <p:nvPr/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8AEF11D8-1FC5-4A45-874F-831F9EBD4A80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2352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41" name="图片 40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42" name="图片 41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83" name="图片 82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84" name="图片 83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20" name="图片 119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21" name="图片 120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stomShape 1"/>
          <p:cNvSpPr/>
          <p:nvPr/>
        </p:nvSpPr>
        <p:spPr>
          <a:xfrm>
            <a:off x="0" y="718920"/>
            <a:ext cx="9143640" cy="45360"/>
          </a:xfrm>
          <a:prstGeom prst="rect">
            <a:avLst/>
          </a:prstGeom>
          <a:gradFill>
            <a:gsLst>
              <a:gs pos="0">
                <a:srgbClr val="000099"/>
              </a:gs>
              <a:gs pos="50000">
                <a:srgbClr val="000000"/>
              </a:gs>
              <a:gs pos="100000">
                <a:srgbClr val="000099"/>
              </a:gs>
            </a:gsLst>
            <a:lin ang="0"/>
          </a:gradFill>
          <a:ln w="9360">
            <a:noFill/>
          </a:ln>
        </p:spPr>
      </p:sp>
      <p:pic>
        <p:nvPicPr>
          <p:cNvPr id="10" name="Picture 15"/>
          <p:cNvPicPr/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8459280" cy="541080"/>
          </a:xfrm>
          <a:prstGeom prst="rect">
            <a:avLst/>
          </a:prstGeom>
          <a:ln>
            <a:noFill/>
          </a:ln>
        </p:spPr>
      </p:pic>
      <p:sp>
        <p:nvSpPr>
          <p:cNvPr id="2" name="PlaceHolder 2"/>
          <p:cNvSpPr>
            <a:spLocks noGrp="1"/>
          </p:cNvSpPr>
          <p:nvPr>
            <p:ph type="dt"/>
          </p:nvPr>
        </p:nvSpPr>
        <p:spPr>
          <a:xfrm>
            <a:off x="457200" y="6245280"/>
            <a:ext cx="2133360" cy="47592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PlaceHolder 3"/>
          <p:cNvSpPr>
            <a:spLocks noGrp="1"/>
          </p:cNvSpPr>
          <p:nvPr>
            <p:ph type="ftr"/>
          </p:nvPr>
        </p:nvSpPr>
        <p:spPr>
          <a:xfrm>
            <a:off x="3124080" y="6245280"/>
            <a:ext cx="2895120" cy="47592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CustomShape 4"/>
          <p:cNvSpPr/>
          <p:nvPr/>
        </p:nvSpPr>
        <p:spPr>
          <a:xfrm>
            <a:off x="1979640" y="-103320"/>
            <a:ext cx="3978000" cy="7916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400" b="1">
                <a:solidFill>
                  <a:srgbClr val="FFFFFF"/>
                </a:solidFill>
                <a:latin typeface="Times New Roman"/>
                <a:ea typeface="微软雅黑"/>
              </a:rPr>
              <a:t>武汉京天电器有限公司</a:t>
            </a:r>
            <a:endParaRPr/>
          </a:p>
        </p:txBody>
      </p:sp>
      <p:sp>
        <p:nvSpPr>
          <p:cNvPr id="5" name="PlaceHolder 5"/>
          <p:cNvSpPr>
            <a:spLocks noGrp="1"/>
          </p:cNvSpPr>
          <p:nvPr>
            <p:ph type="sldNum"/>
          </p:nvPr>
        </p:nvSpPr>
        <p:spPr>
          <a:xfrm>
            <a:off x="6553080" y="6245280"/>
            <a:ext cx="2133360" cy="475920"/>
          </a:xfrm>
          <a:prstGeom prst="rect">
            <a:avLst/>
          </a:prstGeom>
        </p:spPr>
        <p:txBody>
          <a:bodyPr/>
          <a:lstStyle/>
          <a:p>
            <a:pPr algn="r">
              <a:lnSpc>
                <a:spcPct val="100000"/>
              </a:lnSpc>
            </a:pPr>
            <a:fld id="{9BD25FEC-D6D0-4A87-9A14-1288CBFC254A}" type="slidenum">
              <a:rPr lang="en-US" sz="1400">
                <a:solidFill>
                  <a:srgbClr val="000000"/>
                </a:solidFill>
                <a:latin typeface="Arial"/>
                <a:ea typeface="宋体"/>
              </a:rPr>
              <a:t>‹#›</a:t>
            </a:fld>
            <a:endParaRPr/>
          </a:p>
        </p:txBody>
      </p:sp>
      <p:pic>
        <p:nvPicPr>
          <p:cNvPr id="6" name="图片 1"/>
          <p:cNvPicPr/>
          <p:nvPr/>
        </p:nvPicPr>
        <p:blipFill>
          <a:blip r:embed="rId15"/>
          <a:stretch>
            <a:fillRect/>
          </a:stretch>
        </p:blipFill>
        <p:spPr>
          <a:xfrm>
            <a:off x="170640" y="41040"/>
            <a:ext cx="1017360" cy="458640"/>
          </a:xfrm>
          <a:prstGeom prst="rect">
            <a:avLst/>
          </a:prstGeom>
          <a:ln>
            <a:noFill/>
          </a:ln>
        </p:spPr>
      </p:pic>
      <p:sp>
        <p:nvSpPr>
          <p:cNvPr id="7" name="PlaceHolder 6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zh-CN" sz="32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zh-CN" sz="24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zh-CN" sz="20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zh-CN" sz="20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zh-CN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zh-CN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zh-CN" sz="2000">
                <a:latin typeface="Arial"/>
              </a:rPr>
              <a:t>Seventh Outline Level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0" y="718920"/>
            <a:ext cx="9143640" cy="45360"/>
          </a:xfrm>
          <a:prstGeom prst="rect">
            <a:avLst/>
          </a:prstGeom>
          <a:gradFill>
            <a:gsLst>
              <a:gs pos="0">
                <a:srgbClr val="000099"/>
              </a:gs>
              <a:gs pos="50000">
                <a:srgbClr val="000000"/>
              </a:gs>
              <a:gs pos="100000">
                <a:srgbClr val="000099"/>
              </a:gs>
            </a:gsLst>
            <a:lin ang="0"/>
          </a:gradFill>
          <a:ln w="9360">
            <a:noFill/>
          </a:ln>
        </p:spPr>
      </p:sp>
      <p:sp>
        <p:nvSpPr>
          <p:cNvPr id="44" name="PlaceHolder 2"/>
          <p:cNvSpPr>
            <a:spLocks noGrp="1"/>
          </p:cNvSpPr>
          <p:nvPr>
            <p:ph type="dt"/>
          </p:nvPr>
        </p:nvSpPr>
        <p:spPr>
          <a:xfrm>
            <a:off x="457200" y="6245280"/>
            <a:ext cx="2133360" cy="47592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" name="PlaceHolder 3"/>
          <p:cNvSpPr>
            <a:spLocks noGrp="1"/>
          </p:cNvSpPr>
          <p:nvPr>
            <p:ph type="ftr"/>
          </p:nvPr>
        </p:nvSpPr>
        <p:spPr>
          <a:xfrm>
            <a:off x="3124080" y="6245280"/>
            <a:ext cx="2895120" cy="47592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6" name="PlaceHolder 4"/>
          <p:cNvSpPr>
            <a:spLocks noGrp="1"/>
          </p:cNvSpPr>
          <p:nvPr>
            <p:ph type="sldNum"/>
          </p:nvPr>
        </p:nvSpPr>
        <p:spPr>
          <a:xfrm>
            <a:off x="6553080" y="6245280"/>
            <a:ext cx="2133360" cy="47592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ED4B326E-B0DB-4F99-901B-1EC4C8D6FDA4}" type="slidenum">
              <a:rPr lang="en-US" sz="1400">
                <a:solidFill>
                  <a:srgbClr val="000000"/>
                </a:solidFill>
                <a:latin typeface="Arial"/>
                <a:ea typeface="宋体"/>
              </a:rPr>
              <a:t>‹#›</a:t>
            </a:fld>
            <a:endParaRPr/>
          </a:p>
        </p:txBody>
      </p:sp>
      <p:sp>
        <p:nvSpPr>
          <p:cNvPr id="47" name="PlaceHolder 5"/>
          <p:cNvSpPr>
            <a:spLocks noGrp="1"/>
          </p:cNvSpPr>
          <p:nvPr>
            <p:ph type="body"/>
          </p:nvPr>
        </p:nvSpPr>
        <p:spPr>
          <a:xfrm>
            <a:off x="2484360" y="188640"/>
            <a:ext cx="4174920" cy="502920"/>
          </a:xfrm>
          <a:prstGeom prst="rect">
            <a:avLst/>
          </a:prstGeom>
        </p:spPr>
        <p:txBody>
          <a:bodyPr anchor="ctr"/>
          <a:lstStyle/>
          <a:p>
            <a:pPr>
              <a:buSzPct val="45000"/>
              <a:buFont typeface="StarSymbol"/>
              <a:buChar char=""/>
            </a:pPr>
            <a:r>
              <a:rPr lang="zh-CN" sz="2800" b="1">
                <a:solidFill>
                  <a:srgbClr val="000000"/>
                </a:solidFill>
                <a:latin typeface="微软雅黑"/>
                <a:ea typeface="微软雅黑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zh-CN" sz="2800" b="1">
                <a:solidFill>
                  <a:srgbClr val="000000"/>
                </a:solidFill>
                <a:latin typeface="微软雅黑"/>
                <a:ea typeface="微软雅黑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zh-CN" sz="2800" b="1">
                <a:solidFill>
                  <a:srgbClr val="000000"/>
                </a:solidFill>
                <a:latin typeface="微软雅黑"/>
                <a:ea typeface="微软雅黑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zh-CN" sz="2800" b="1">
                <a:solidFill>
                  <a:srgbClr val="000000"/>
                </a:solidFill>
                <a:latin typeface="微软雅黑"/>
                <a:ea typeface="微软雅黑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zh-CN" sz="2800" b="1">
                <a:solidFill>
                  <a:srgbClr val="000000"/>
                </a:solidFill>
                <a:latin typeface="微软雅黑"/>
                <a:ea typeface="微软雅黑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zh-CN" sz="2800" b="1">
                <a:solidFill>
                  <a:srgbClr val="000000"/>
                </a:solidFill>
                <a:latin typeface="微软雅黑"/>
                <a:ea typeface="微软雅黑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lang="zh-CN" sz="2800" b="1">
                <a:solidFill>
                  <a:srgbClr val="000000"/>
                </a:solidFill>
                <a:latin typeface="微软雅黑"/>
                <a:ea typeface="微软雅黑"/>
              </a:rPr>
              <a:t>Seventh Outline Level单击此处编辑母版</a:t>
            </a:r>
            <a:endParaRPr/>
          </a:p>
        </p:txBody>
      </p:sp>
      <p:sp>
        <p:nvSpPr>
          <p:cNvPr id="48" name="PlaceHolder 6"/>
          <p:cNvSpPr>
            <a:spLocks noGrp="1"/>
          </p:cNvSpPr>
          <p:nvPr>
            <p:ph type="body"/>
          </p:nvPr>
        </p:nvSpPr>
        <p:spPr>
          <a:xfrm>
            <a:off x="107640" y="908640"/>
            <a:ext cx="4174920" cy="502920"/>
          </a:xfrm>
          <a:prstGeom prst="rect">
            <a:avLst/>
          </a:prstGeom>
        </p:spPr>
        <p:txBody>
          <a:bodyPr anchor="ctr"/>
          <a:lstStyle/>
          <a:p>
            <a:pPr>
              <a:buSzPct val="45000"/>
              <a:buFont typeface="StarSymbol"/>
              <a:buChar char=""/>
            </a:pPr>
            <a:r>
              <a:rPr lang="zh-CN" sz="2400" b="1">
                <a:solidFill>
                  <a:srgbClr val="000000"/>
                </a:solidFill>
                <a:latin typeface="微软雅黑"/>
                <a:ea typeface="微软雅黑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zh-CN" sz="2400" b="1">
                <a:solidFill>
                  <a:srgbClr val="000000"/>
                </a:solidFill>
                <a:latin typeface="微软雅黑"/>
                <a:ea typeface="微软雅黑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zh-CN" sz="2400" b="1">
                <a:solidFill>
                  <a:srgbClr val="000000"/>
                </a:solidFill>
                <a:latin typeface="微软雅黑"/>
                <a:ea typeface="微软雅黑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zh-CN" sz="2400" b="1">
                <a:solidFill>
                  <a:srgbClr val="000000"/>
                </a:solidFill>
                <a:latin typeface="微软雅黑"/>
                <a:ea typeface="微软雅黑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zh-CN" sz="2400" b="1">
                <a:solidFill>
                  <a:srgbClr val="000000"/>
                </a:solidFill>
                <a:latin typeface="微软雅黑"/>
                <a:ea typeface="微软雅黑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zh-CN" sz="2400" b="1">
                <a:solidFill>
                  <a:srgbClr val="000000"/>
                </a:solidFill>
                <a:latin typeface="微软雅黑"/>
                <a:ea typeface="微软雅黑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lang="zh-CN" sz="2400" b="1">
                <a:solidFill>
                  <a:srgbClr val="000000"/>
                </a:solidFill>
                <a:latin typeface="微软雅黑"/>
                <a:ea typeface="微软雅黑"/>
              </a:rPr>
              <a:t>Seventh Outline Level单击此处编辑母版</a:t>
            </a:r>
            <a:endParaRPr/>
          </a:p>
        </p:txBody>
      </p:sp>
      <p:pic>
        <p:nvPicPr>
          <p:cNvPr id="49" name="图片 1"/>
          <p:cNvPicPr/>
          <p:nvPr/>
        </p:nvPicPr>
        <p:blipFill>
          <a:blip r:embed="rId14"/>
          <a:stretch>
            <a:fillRect/>
          </a:stretch>
        </p:blipFill>
        <p:spPr>
          <a:xfrm>
            <a:off x="107640" y="157680"/>
            <a:ext cx="949320" cy="428040"/>
          </a:xfrm>
          <a:prstGeom prst="rect">
            <a:avLst/>
          </a:prstGeom>
          <a:ln>
            <a:noFill/>
          </a:ln>
        </p:spPr>
      </p:pic>
      <p:sp>
        <p:nvSpPr>
          <p:cNvPr id="50" name="PlaceHolder 7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>
                <a:latin typeface="Arial"/>
              </a:rPr>
              <a:t>Click to edit the title text format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stomShape 1"/>
          <p:cNvSpPr/>
          <p:nvPr/>
        </p:nvSpPr>
        <p:spPr>
          <a:xfrm>
            <a:off x="0" y="718920"/>
            <a:ext cx="9143640" cy="45360"/>
          </a:xfrm>
          <a:prstGeom prst="rect">
            <a:avLst/>
          </a:prstGeom>
          <a:gradFill>
            <a:gsLst>
              <a:gs pos="0">
                <a:srgbClr val="000099"/>
              </a:gs>
              <a:gs pos="50000">
                <a:srgbClr val="000000"/>
              </a:gs>
              <a:gs pos="100000">
                <a:srgbClr val="000099"/>
              </a:gs>
            </a:gsLst>
            <a:lin ang="0"/>
          </a:gradFill>
          <a:ln w="9360">
            <a:noFill/>
          </a:ln>
        </p:spPr>
      </p:sp>
      <p:sp>
        <p:nvSpPr>
          <p:cNvPr id="86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87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zh-CN" sz="32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zh-CN" sz="24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zh-CN" sz="20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zh-CN" sz="20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zh-CN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zh-CN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zh-CN" sz="2000">
                <a:latin typeface="Arial"/>
              </a:rPr>
              <a:t>Seventh Outline Level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3505320" y="5825520"/>
            <a:ext cx="2133360" cy="47592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3/3/19</a:t>
            </a:r>
            <a:endParaRPr/>
          </a:p>
        </p:txBody>
      </p:sp>
      <p:sp>
        <p:nvSpPr>
          <p:cNvPr id="128" name="CustomShape 2"/>
          <p:cNvSpPr/>
          <p:nvPr/>
        </p:nvSpPr>
        <p:spPr>
          <a:xfrm>
            <a:off x="0" y="1269720"/>
            <a:ext cx="9143640" cy="3280320"/>
          </a:xfrm>
          <a:prstGeom prst="rect">
            <a:avLst/>
          </a:prstGeom>
          <a:noFill/>
          <a:ln>
            <a:noFill/>
          </a:ln>
        </p:spPr>
        <p:txBody>
          <a:bodyPr tIns="0" bIns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00FF"/>
                </a:solidFill>
                <a:latin typeface="Times New Roman"/>
                <a:ea typeface="微软雅黑"/>
              </a:rPr>
              <a:t>RIDGEBACK</a:t>
            </a:r>
            <a:endParaRPr dirty="0"/>
          </a:p>
          <a:p>
            <a:pPr algn="ctr">
              <a:lnSpc>
                <a:spcPct val="150000"/>
              </a:lnSpc>
            </a:pPr>
            <a:r>
              <a:rPr lang="en-US" sz="4000" b="1" dirty="0" err="1">
                <a:solidFill>
                  <a:srgbClr val="0000FF"/>
                </a:solidFill>
                <a:latin typeface="Times New Roman"/>
                <a:ea typeface="微软雅黑"/>
              </a:rPr>
              <a:t>软件介绍</a:t>
            </a:r>
            <a:r>
              <a:rPr lang="en-US" sz="4000" b="1" dirty="0">
                <a:solidFill>
                  <a:srgbClr val="FF0000"/>
                </a:solidFill>
                <a:latin typeface="Times New Roman"/>
                <a:ea typeface="微软雅黑"/>
              </a:rPr>
              <a:t>
</a:t>
            </a:r>
            <a:r>
              <a:rPr lang="en-US" sz="2400" b="1" dirty="0">
                <a:solidFill>
                  <a:srgbClr val="000000"/>
                </a:solidFill>
                <a:latin typeface="Times New Roman"/>
                <a:ea typeface="微软雅黑"/>
              </a:rPr>
              <a:t>
</a:t>
            </a:r>
            <a:endParaRPr dirty="0"/>
          </a:p>
        </p:txBody>
      </p:sp>
      <p:pic>
        <p:nvPicPr>
          <p:cNvPr id="129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3039120" y="2909880"/>
            <a:ext cx="3065400" cy="21769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CustomShape 1"/>
          <p:cNvSpPr/>
          <p:nvPr/>
        </p:nvSpPr>
        <p:spPr>
          <a:xfrm>
            <a:off x="2484360" y="188640"/>
            <a:ext cx="4174560" cy="502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800" b="1">
                <a:solidFill>
                  <a:srgbClr val="000000"/>
                </a:solidFill>
                <a:latin typeface="微软雅黑"/>
                <a:ea typeface="微软雅黑"/>
              </a:rPr>
              <a:t>4. Ridgeback例程演示</a:t>
            </a:r>
            <a:endParaRPr/>
          </a:p>
        </p:txBody>
      </p:sp>
      <p:sp>
        <p:nvSpPr>
          <p:cNvPr id="169" name="CustomShape 2"/>
          <p:cNvSpPr/>
          <p:nvPr/>
        </p:nvSpPr>
        <p:spPr>
          <a:xfrm>
            <a:off x="219960" y="1500840"/>
            <a:ext cx="3162960" cy="3643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接着4.1的内容继续往下</a:t>
            </a:r>
            <a:endParaRPr/>
          </a:p>
        </p:txBody>
      </p:sp>
      <p:sp>
        <p:nvSpPr>
          <p:cNvPr id="170" name="CustomShape 3"/>
          <p:cNvSpPr/>
          <p:nvPr/>
        </p:nvSpPr>
        <p:spPr>
          <a:xfrm>
            <a:off x="420120" y="2310840"/>
            <a:ext cx="6422040" cy="485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roslaunch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ridgeback_navigation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odom_navigation_demo.launch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71" name="CustomShape 4"/>
          <p:cNvSpPr/>
          <p:nvPr/>
        </p:nvSpPr>
        <p:spPr>
          <a:xfrm>
            <a:off x="94320" y="3059640"/>
            <a:ext cx="1332000" cy="3643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b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Arial"/>
                <a:ea typeface="宋体"/>
              </a:rPr>
              <a:t>启动rviz</a:t>
            </a:r>
            <a:endParaRPr dirty="0"/>
          </a:p>
        </p:txBody>
      </p:sp>
      <p:sp>
        <p:nvSpPr>
          <p:cNvPr id="172" name="CustomShape 5"/>
          <p:cNvSpPr/>
          <p:nvPr/>
        </p:nvSpPr>
        <p:spPr>
          <a:xfrm>
            <a:off x="420120" y="3352191"/>
            <a:ext cx="4728949" cy="5518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roslaunch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ridgeback_viz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view_robot.launch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config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:=navigation</a:t>
            </a:r>
            <a:endParaRPr dirty="0"/>
          </a:p>
        </p:txBody>
      </p:sp>
      <p:sp>
        <p:nvSpPr>
          <p:cNvPr id="173" name="CustomShape 6"/>
          <p:cNvSpPr/>
          <p:nvPr/>
        </p:nvSpPr>
        <p:spPr>
          <a:xfrm>
            <a:off x="94320" y="4196622"/>
            <a:ext cx="4916520" cy="3643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b="1" dirty="0">
                <a:solidFill>
                  <a:srgbClr val="000000"/>
                </a:solidFill>
                <a:latin typeface="Arial"/>
                <a:ea typeface="宋体"/>
              </a:rPr>
              <a:t> 使用上方的2D </a:t>
            </a:r>
            <a:r>
              <a:rPr lang="en-US" b="1" i="1" dirty="0" err="1">
                <a:solidFill>
                  <a:srgbClr val="000000"/>
                </a:solidFill>
                <a:latin typeface="Arial"/>
                <a:ea typeface="宋体"/>
              </a:rPr>
              <a:t>Nav</a:t>
            </a:r>
            <a:r>
              <a:rPr lang="en-US" b="1" i="1" dirty="0">
                <a:solidFill>
                  <a:srgbClr val="000000"/>
                </a:solidFill>
                <a:latin typeface="Arial"/>
                <a:ea typeface="宋体"/>
              </a:rPr>
              <a:t> Goal</a:t>
            </a:r>
            <a:r>
              <a:rPr lang="en-US" b="1" dirty="0">
                <a:solidFill>
                  <a:srgbClr val="000000"/>
                </a:solidFill>
                <a:latin typeface="Arial"/>
                <a:ea typeface="宋体"/>
              </a:rPr>
              <a:t> </a:t>
            </a:r>
            <a:r>
              <a:rPr lang="en-US" b="1" dirty="0" err="1">
                <a:solidFill>
                  <a:srgbClr val="000000"/>
                </a:solidFill>
                <a:latin typeface="Arial"/>
                <a:ea typeface="宋体"/>
              </a:rPr>
              <a:t>工具点选未知区域</a:t>
            </a:r>
            <a:endParaRPr dirty="0"/>
          </a:p>
        </p:txBody>
      </p:sp>
      <p:sp>
        <p:nvSpPr>
          <p:cNvPr id="174" name="CustomShape 7"/>
          <p:cNvSpPr/>
          <p:nvPr/>
        </p:nvSpPr>
        <p:spPr>
          <a:xfrm>
            <a:off x="107640" y="6500880"/>
            <a:ext cx="7390080" cy="576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Arial"/>
                <a:ea typeface="宋体"/>
              </a:rPr>
              <a:t>注意，在这个例子中，机器人使用里程计进行位姿估计，估计值存在漂移。</a:t>
            </a:r>
            <a:endParaRPr/>
          </a:p>
        </p:txBody>
      </p:sp>
      <p:sp>
        <p:nvSpPr>
          <p:cNvPr id="175" name="CustomShape 8"/>
          <p:cNvSpPr/>
          <p:nvPr/>
        </p:nvSpPr>
        <p:spPr>
          <a:xfrm>
            <a:off x="107640" y="908640"/>
            <a:ext cx="5901480" cy="502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2400" b="1">
                <a:solidFill>
                  <a:srgbClr val="000000"/>
                </a:solidFill>
                <a:latin typeface="微软雅黑"/>
                <a:ea typeface="微软雅黑"/>
              </a:rPr>
              <a:t>4.2 rviz仿真显示——navigation demo</a:t>
            </a:r>
            <a:endParaRPr/>
          </a:p>
        </p:txBody>
      </p:sp>
      <p:sp>
        <p:nvSpPr>
          <p:cNvPr id="176" name="CustomShape 9"/>
          <p:cNvSpPr/>
          <p:nvPr/>
        </p:nvSpPr>
        <p:spPr>
          <a:xfrm>
            <a:off x="94320" y="1900800"/>
            <a:ext cx="2271960" cy="3643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b="1">
                <a:solidFill>
                  <a:srgbClr val="000000"/>
                </a:solidFill>
                <a:latin typeface="Arial"/>
                <a:ea typeface="宋体"/>
              </a:rPr>
              <a:t>启动navigation</a:t>
            </a:r>
            <a:endParaRPr/>
          </a:p>
        </p:txBody>
      </p:sp>
      <p:pic>
        <p:nvPicPr>
          <p:cNvPr id="177" name="图片 176"/>
          <p:cNvPicPr/>
          <p:nvPr/>
        </p:nvPicPr>
        <p:blipFill>
          <a:blip r:embed="rId3"/>
          <a:stretch>
            <a:fillRect/>
          </a:stretch>
        </p:blipFill>
        <p:spPr>
          <a:xfrm>
            <a:off x="5336640" y="1900800"/>
            <a:ext cx="3548053" cy="3301676"/>
          </a:xfrm>
          <a:prstGeom prst="rect">
            <a:avLst/>
          </a:prstGeom>
          <a:ln>
            <a:noFill/>
          </a:ln>
        </p:spPr>
      </p:pic>
      <p:pic>
        <p:nvPicPr>
          <p:cNvPr id="178" name="图片 177"/>
          <p:cNvPicPr/>
          <p:nvPr/>
        </p:nvPicPr>
        <p:blipFill>
          <a:blip r:embed="rId4"/>
          <a:stretch>
            <a:fillRect/>
          </a:stretch>
        </p:blipFill>
        <p:spPr>
          <a:xfrm>
            <a:off x="1230300" y="4624275"/>
            <a:ext cx="2031743" cy="1715845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CustomShape 1"/>
          <p:cNvSpPr/>
          <p:nvPr/>
        </p:nvSpPr>
        <p:spPr>
          <a:xfrm>
            <a:off x="2484360" y="188640"/>
            <a:ext cx="4174560" cy="502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800" b="1">
                <a:solidFill>
                  <a:srgbClr val="000000"/>
                </a:solidFill>
                <a:latin typeface="微软雅黑"/>
                <a:ea typeface="微软雅黑"/>
              </a:rPr>
              <a:t>4. Ridgeback例程演示</a:t>
            </a:r>
            <a:endParaRPr/>
          </a:p>
        </p:txBody>
      </p:sp>
      <p:sp>
        <p:nvSpPr>
          <p:cNvPr id="195" name="CustomShape 2"/>
          <p:cNvSpPr/>
          <p:nvPr/>
        </p:nvSpPr>
        <p:spPr>
          <a:xfrm>
            <a:off x="107640" y="908640"/>
            <a:ext cx="5901480" cy="502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rgbClr val="000000"/>
                </a:solidFill>
                <a:latin typeface="微软雅黑"/>
                <a:ea typeface="微软雅黑"/>
              </a:rPr>
              <a:t>4.</a:t>
            </a:r>
            <a:r>
              <a:rPr lang="en-US" altLang="zh-CN" sz="2400" b="1" dirty="0">
                <a:solidFill>
                  <a:srgbClr val="000000"/>
                </a:solidFill>
                <a:latin typeface="微软雅黑"/>
                <a:ea typeface="微软雅黑"/>
              </a:rPr>
              <a:t>3</a:t>
            </a:r>
            <a:r>
              <a:rPr lang="en-US" sz="2400" b="1" dirty="0">
                <a:solidFill>
                  <a:srgbClr val="000000"/>
                </a:solidFill>
                <a:latin typeface="微软雅黑"/>
                <a:ea typeface="微软雅黑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微软雅黑"/>
                <a:ea typeface="微软雅黑"/>
              </a:rPr>
              <a:t>rviz仿真显示</a:t>
            </a:r>
            <a:r>
              <a:rPr lang="en-US" sz="2400" b="1" dirty="0">
                <a:solidFill>
                  <a:srgbClr val="000000"/>
                </a:solidFill>
                <a:latin typeface="微软雅黑"/>
                <a:ea typeface="微软雅黑"/>
              </a:rPr>
              <a:t>——</a:t>
            </a:r>
            <a:r>
              <a:rPr lang="en-US" sz="2400" b="1" dirty="0" err="1">
                <a:solidFill>
                  <a:srgbClr val="000000"/>
                </a:solidFill>
                <a:latin typeface="微软雅黑"/>
                <a:ea typeface="微软雅黑"/>
              </a:rPr>
              <a:t>Gmapping</a:t>
            </a:r>
            <a:r>
              <a:rPr lang="en-US" sz="2400" b="1" dirty="0">
                <a:solidFill>
                  <a:srgbClr val="000000"/>
                </a:solidFill>
                <a:latin typeface="微软雅黑"/>
                <a:ea typeface="微软雅黑"/>
              </a:rPr>
              <a:t> Demo</a:t>
            </a:r>
            <a:endParaRPr dirty="0"/>
          </a:p>
        </p:txBody>
      </p:sp>
      <p:sp>
        <p:nvSpPr>
          <p:cNvPr id="196" name="CustomShape 3"/>
          <p:cNvSpPr/>
          <p:nvPr/>
        </p:nvSpPr>
        <p:spPr>
          <a:xfrm>
            <a:off x="173160" y="1490760"/>
            <a:ext cx="5835960" cy="6379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该例子展示如何使用move_base和gmapping进行SLAM</a:t>
            </a:r>
            <a:endParaRPr/>
          </a:p>
        </p:txBody>
      </p:sp>
      <p:sp>
        <p:nvSpPr>
          <p:cNvPr id="197" name="CustomShape 4"/>
          <p:cNvSpPr/>
          <p:nvPr/>
        </p:nvSpPr>
        <p:spPr>
          <a:xfrm>
            <a:off x="173160" y="3280320"/>
            <a:ext cx="1332000" cy="3643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b="1" dirty="0" err="1">
                <a:solidFill>
                  <a:srgbClr val="000000"/>
                </a:solidFill>
                <a:latin typeface="Arial"/>
                <a:ea typeface="宋体"/>
              </a:rPr>
              <a:t>启动rviz</a:t>
            </a:r>
            <a:endParaRPr dirty="0"/>
          </a:p>
        </p:txBody>
      </p:sp>
      <p:sp>
        <p:nvSpPr>
          <p:cNvPr id="198" name="CustomShape 5"/>
          <p:cNvSpPr/>
          <p:nvPr/>
        </p:nvSpPr>
        <p:spPr>
          <a:xfrm>
            <a:off x="387000" y="3565800"/>
            <a:ext cx="4097520" cy="6386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roslaunch ridgeback_viz view_robot.launch  config:=gmapping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99" name="CustomShape 6"/>
          <p:cNvSpPr/>
          <p:nvPr/>
        </p:nvSpPr>
        <p:spPr>
          <a:xfrm>
            <a:off x="173160" y="4431960"/>
            <a:ext cx="4916520" cy="3643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b="1">
                <a:solidFill>
                  <a:srgbClr val="000000"/>
                </a:solidFill>
                <a:latin typeface="Arial"/>
                <a:ea typeface="宋体"/>
              </a:rPr>
              <a:t>使用上方的2D </a:t>
            </a:r>
            <a:r>
              <a:rPr lang="en-US" b="1" i="1">
                <a:solidFill>
                  <a:srgbClr val="000000"/>
                </a:solidFill>
                <a:latin typeface="Arial"/>
                <a:ea typeface="宋体"/>
              </a:rPr>
              <a:t>Nav Goal</a:t>
            </a:r>
            <a:r>
              <a:rPr lang="en-US" b="1">
                <a:solidFill>
                  <a:srgbClr val="000000"/>
                </a:solidFill>
                <a:latin typeface="Arial"/>
                <a:ea typeface="宋体"/>
              </a:rPr>
              <a:t> 工具点选未知区域</a:t>
            </a:r>
            <a:endParaRPr/>
          </a:p>
        </p:txBody>
      </p:sp>
      <p:sp>
        <p:nvSpPr>
          <p:cNvPr id="200" name="CustomShape 7"/>
          <p:cNvSpPr/>
          <p:nvPr/>
        </p:nvSpPr>
        <p:spPr>
          <a:xfrm>
            <a:off x="107640" y="6500880"/>
            <a:ext cx="7060680" cy="333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Arial"/>
                <a:ea typeface="宋体"/>
              </a:rPr>
              <a:t>注意，地图保存在单前终端的路径下。</a:t>
            </a:r>
            <a:endParaRPr/>
          </a:p>
        </p:txBody>
      </p:sp>
      <p:sp>
        <p:nvSpPr>
          <p:cNvPr id="201" name="CustomShape 8"/>
          <p:cNvSpPr/>
          <p:nvPr/>
        </p:nvSpPr>
        <p:spPr>
          <a:xfrm>
            <a:off x="173160" y="1875240"/>
            <a:ext cx="2820600" cy="3643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接着4.1的内容继续往下</a:t>
            </a:r>
            <a:endParaRPr/>
          </a:p>
        </p:txBody>
      </p:sp>
      <p:sp>
        <p:nvSpPr>
          <p:cNvPr id="202" name="CustomShape 9"/>
          <p:cNvSpPr/>
          <p:nvPr/>
        </p:nvSpPr>
        <p:spPr>
          <a:xfrm>
            <a:off x="435600" y="2613240"/>
            <a:ext cx="5573520" cy="4791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roslaunch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ridgeback_navigation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gmapping_demo.launch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203" name="CustomShape 10"/>
          <p:cNvSpPr/>
          <p:nvPr/>
        </p:nvSpPr>
        <p:spPr>
          <a:xfrm>
            <a:off x="173160" y="4978080"/>
            <a:ext cx="1380960" cy="3643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b="1" dirty="0" err="1">
                <a:solidFill>
                  <a:srgbClr val="000000"/>
                </a:solidFill>
                <a:latin typeface="Arial"/>
                <a:ea typeface="宋体"/>
              </a:rPr>
              <a:t>保存地图</a:t>
            </a:r>
            <a:endParaRPr dirty="0"/>
          </a:p>
        </p:txBody>
      </p:sp>
      <p:sp>
        <p:nvSpPr>
          <p:cNvPr id="204" name="CustomShape 11"/>
          <p:cNvSpPr/>
          <p:nvPr/>
        </p:nvSpPr>
        <p:spPr>
          <a:xfrm>
            <a:off x="387000" y="5479200"/>
            <a:ext cx="5155560" cy="364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rosrun map_server map_saver -f &lt;filename&gt;</a:t>
            </a:r>
            <a:endParaRPr/>
          </a:p>
        </p:txBody>
      </p:sp>
      <p:sp>
        <p:nvSpPr>
          <p:cNvPr id="205" name="CustomShape 12"/>
          <p:cNvSpPr/>
          <p:nvPr/>
        </p:nvSpPr>
        <p:spPr>
          <a:xfrm>
            <a:off x="148320" y="2232720"/>
            <a:ext cx="209016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b="1">
                <a:solidFill>
                  <a:srgbClr val="000000"/>
                </a:solidFill>
                <a:latin typeface="Arial"/>
                <a:ea typeface="宋体"/>
              </a:rPr>
              <a:t>启动gmapping</a:t>
            </a:r>
            <a:endParaRPr/>
          </a:p>
        </p:txBody>
      </p:sp>
      <p:pic>
        <p:nvPicPr>
          <p:cNvPr id="206" name="图片 205"/>
          <p:cNvPicPr/>
          <p:nvPr/>
        </p:nvPicPr>
        <p:blipFill>
          <a:blip r:embed="rId3"/>
          <a:stretch>
            <a:fillRect/>
          </a:stretch>
        </p:blipFill>
        <p:spPr>
          <a:xfrm rot="5400000">
            <a:off x="6308526" y="4165548"/>
            <a:ext cx="2463120" cy="2416258"/>
          </a:xfrm>
          <a:prstGeom prst="rect">
            <a:avLst/>
          </a:prstGeom>
          <a:ln>
            <a:noFill/>
          </a:ln>
        </p:spPr>
      </p:pic>
      <p:pic>
        <p:nvPicPr>
          <p:cNvPr id="207" name="图片 206"/>
          <p:cNvPicPr/>
          <p:nvPr/>
        </p:nvPicPr>
        <p:blipFill>
          <a:blip r:embed="rId4"/>
          <a:stretch>
            <a:fillRect/>
          </a:stretch>
        </p:blipFill>
        <p:spPr>
          <a:xfrm>
            <a:off x="6140888" y="1493661"/>
            <a:ext cx="2806024" cy="2386066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CustomShape 1"/>
          <p:cNvSpPr/>
          <p:nvPr/>
        </p:nvSpPr>
        <p:spPr>
          <a:xfrm>
            <a:off x="2484360" y="188640"/>
            <a:ext cx="4174560" cy="502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800" b="1">
                <a:solidFill>
                  <a:srgbClr val="000000"/>
                </a:solidFill>
                <a:latin typeface="微软雅黑"/>
                <a:ea typeface="微软雅黑"/>
              </a:rPr>
              <a:t>4. Ridgeback例程演示</a:t>
            </a:r>
            <a:endParaRPr/>
          </a:p>
        </p:txBody>
      </p:sp>
      <p:sp>
        <p:nvSpPr>
          <p:cNvPr id="180" name="CustomShape 2"/>
          <p:cNvSpPr/>
          <p:nvPr/>
        </p:nvSpPr>
        <p:spPr>
          <a:xfrm>
            <a:off x="107640" y="908640"/>
            <a:ext cx="5901480" cy="502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rgbClr val="000000"/>
                </a:solidFill>
                <a:latin typeface="微软雅黑"/>
                <a:ea typeface="微软雅黑"/>
              </a:rPr>
              <a:t>4.</a:t>
            </a:r>
            <a:r>
              <a:rPr lang="en-US" altLang="zh-CN" sz="2400" b="1" dirty="0">
                <a:solidFill>
                  <a:srgbClr val="000000"/>
                </a:solidFill>
                <a:latin typeface="微软雅黑"/>
                <a:ea typeface="微软雅黑"/>
              </a:rPr>
              <a:t>4</a:t>
            </a:r>
            <a:r>
              <a:rPr lang="en-US" sz="2400" b="1" dirty="0">
                <a:solidFill>
                  <a:srgbClr val="000000"/>
                </a:solidFill>
                <a:latin typeface="微软雅黑"/>
                <a:ea typeface="微软雅黑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微软雅黑"/>
                <a:ea typeface="微软雅黑"/>
              </a:rPr>
              <a:t>rviz仿真显示</a:t>
            </a:r>
            <a:r>
              <a:rPr lang="en-US" sz="2400" b="1" dirty="0">
                <a:solidFill>
                  <a:srgbClr val="000000"/>
                </a:solidFill>
                <a:latin typeface="微软雅黑"/>
                <a:ea typeface="微软雅黑"/>
              </a:rPr>
              <a:t>——AMCL Demo</a:t>
            </a:r>
            <a:endParaRPr dirty="0"/>
          </a:p>
        </p:txBody>
      </p:sp>
      <p:sp>
        <p:nvSpPr>
          <p:cNvPr id="181" name="CustomShape 3"/>
          <p:cNvSpPr/>
          <p:nvPr/>
        </p:nvSpPr>
        <p:spPr>
          <a:xfrm>
            <a:off x="107640" y="1535760"/>
            <a:ext cx="8206560" cy="6386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AMCL(adaptive Monte Carlo localization),自适应的蒙特卡罗定位方法，其针对已有的地图使用粒子滤波器跟踪一个机器人的姿态</a:t>
            </a:r>
            <a:endParaRPr/>
          </a:p>
        </p:txBody>
      </p:sp>
      <p:sp>
        <p:nvSpPr>
          <p:cNvPr id="182" name="CustomShape 4"/>
          <p:cNvSpPr/>
          <p:nvPr/>
        </p:nvSpPr>
        <p:spPr>
          <a:xfrm>
            <a:off x="81000" y="4436616"/>
            <a:ext cx="1332000" cy="3643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b="1" dirty="0" err="1">
                <a:solidFill>
                  <a:srgbClr val="000000"/>
                </a:solidFill>
                <a:latin typeface="Arial"/>
                <a:ea typeface="宋体"/>
              </a:rPr>
              <a:t>启动rviz</a:t>
            </a:r>
            <a:endParaRPr dirty="0"/>
          </a:p>
        </p:txBody>
      </p:sp>
      <p:sp>
        <p:nvSpPr>
          <p:cNvPr id="183" name="CustomShape 5"/>
          <p:cNvSpPr/>
          <p:nvPr/>
        </p:nvSpPr>
        <p:spPr>
          <a:xfrm>
            <a:off x="435600" y="4871136"/>
            <a:ext cx="4562280" cy="6386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roslaunch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ridgeback_viz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view_robot.launch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config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:=localization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84" name="CustomShape 6"/>
          <p:cNvSpPr/>
          <p:nvPr/>
        </p:nvSpPr>
        <p:spPr>
          <a:xfrm>
            <a:off x="81000" y="6027288"/>
            <a:ext cx="4916520" cy="3643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b="1" dirty="0">
                <a:solidFill>
                  <a:srgbClr val="000000"/>
                </a:solidFill>
                <a:latin typeface="Arial"/>
                <a:ea typeface="宋体"/>
              </a:rPr>
              <a:t>使用上方的2D </a:t>
            </a:r>
            <a:r>
              <a:rPr lang="en-US" b="1" i="1" dirty="0" err="1">
                <a:solidFill>
                  <a:srgbClr val="000000"/>
                </a:solidFill>
                <a:latin typeface="Arial"/>
                <a:ea typeface="宋体"/>
              </a:rPr>
              <a:t>Nav</a:t>
            </a:r>
            <a:r>
              <a:rPr lang="en-US" b="1" i="1" dirty="0">
                <a:solidFill>
                  <a:srgbClr val="000000"/>
                </a:solidFill>
                <a:latin typeface="Arial"/>
                <a:ea typeface="宋体"/>
              </a:rPr>
              <a:t> Goal</a:t>
            </a:r>
            <a:r>
              <a:rPr lang="en-US" b="1" dirty="0">
                <a:solidFill>
                  <a:srgbClr val="000000"/>
                </a:solidFill>
                <a:latin typeface="Arial"/>
                <a:ea typeface="宋体"/>
              </a:rPr>
              <a:t> </a:t>
            </a:r>
            <a:r>
              <a:rPr lang="en-US" b="1" dirty="0" err="1">
                <a:solidFill>
                  <a:srgbClr val="000000"/>
                </a:solidFill>
                <a:latin typeface="Arial"/>
                <a:ea typeface="宋体"/>
              </a:rPr>
              <a:t>工具点选未知区域</a:t>
            </a:r>
            <a:endParaRPr dirty="0"/>
          </a:p>
        </p:txBody>
      </p:sp>
      <p:sp>
        <p:nvSpPr>
          <p:cNvPr id="185" name="CustomShape 7"/>
          <p:cNvSpPr/>
          <p:nvPr/>
        </p:nvSpPr>
        <p:spPr>
          <a:xfrm>
            <a:off x="107640" y="6500880"/>
            <a:ext cx="7060680" cy="333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600" dirty="0" err="1">
                <a:solidFill>
                  <a:srgbClr val="000000"/>
                </a:solidFill>
                <a:latin typeface="Arial"/>
                <a:ea typeface="宋体"/>
              </a:rPr>
              <a:t>注意，在这个例子中，机器人融合激光扫描仪的数据来校正位姿估计值</a:t>
            </a:r>
            <a:r>
              <a:rPr lang="en-US" sz="1600" dirty="0">
                <a:solidFill>
                  <a:srgbClr val="000000"/>
                </a:solidFill>
                <a:latin typeface="Arial"/>
                <a:ea typeface="宋体"/>
              </a:rPr>
              <a:t>。</a:t>
            </a:r>
            <a:endParaRPr dirty="0"/>
          </a:p>
        </p:txBody>
      </p:sp>
      <p:sp>
        <p:nvSpPr>
          <p:cNvPr id="186" name="CustomShape 8"/>
          <p:cNvSpPr/>
          <p:nvPr/>
        </p:nvSpPr>
        <p:spPr>
          <a:xfrm>
            <a:off x="107640" y="2223360"/>
            <a:ext cx="2815200" cy="3643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接着4.1的内容继续往下</a:t>
            </a:r>
            <a:endParaRPr/>
          </a:p>
        </p:txBody>
      </p:sp>
      <p:sp>
        <p:nvSpPr>
          <p:cNvPr id="187" name="CustomShape 9"/>
          <p:cNvSpPr/>
          <p:nvPr/>
        </p:nvSpPr>
        <p:spPr>
          <a:xfrm>
            <a:off x="260280" y="3093544"/>
            <a:ext cx="6046560" cy="364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roslaunch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ridgeback_navigation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amcl_demo.launch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88" name="CustomShape 10"/>
          <p:cNvSpPr/>
          <p:nvPr/>
        </p:nvSpPr>
        <p:spPr>
          <a:xfrm>
            <a:off x="107640" y="5567208"/>
            <a:ext cx="5373720" cy="3643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b="1">
                <a:solidFill>
                  <a:srgbClr val="000000"/>
                </a:solidFill>
                <a:latin typeface="Arial"/>
                <a:ea typeface="宋体"/>
              </a:rPr>
              <a:t>使用上方的2D Pose Estimate工具设置初始位姿</a:t>
            </a:r>
            <a:endParaRPr/>
          </a:p>
        </p:txBody>
      </p:sp>
      <p:sp>
        <p:nvSpPr>
          <p:cNvPr id="189" name="CustomShape 11"/>
          <p:cNvSpPr/>
          <p:nvPr/>
        </p:nvSpPr>
        <p:spPr>
          <a:xfrm>
            <a:off x="260280" y="3507904"/>
            <a:ext cx="6577248" cy="928712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dirty="0" err="1">
                <a:solidFill>
                  <a:srgbClr val="000000"/>
                </a:solidFill>
                <a:latin typeface="Arial"/>
                <a:ea typeface="宋体"/>
              </a:rPr>
              <a:t>若加载自己地图：roslaunch</a:t>
            </a:r>
            <a:r>
              <a:rPr lang="en-US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/>
                <a:ea typeface="宋体"/>
              </a:rPr>
              <a:t>ridgeback_navigation</a:t>
            </a:r>
            <a:r>
              <a:rPr lang="en-US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/>
                <a:ea typeface="宋体"/>
              </a:rPr>
              <a:t>amcl_demo.launch</a:t>
            </a:r>
            <a:r>
              <a:rPr lang="en-US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[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map_file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:=/path/to/my/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map.yaml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]</a:t>
            </a:r>
          </a:p>
          <a:p>
            <a:pPr>
              <a:lnSpc>
                <a:spcPct val="100000"/>
              </a:lnSpc>
            </a:pPr>
            <a:r>
              <a:rPr lang="zh-CN" altLang="en-US" sz="1600" dirty="0"/>
              <a:t>本例中官方默认加载地图与实际不匹配，可在这加载</a:t>
            </a:r>
            <a:r>
              <a:rPr lang="en-US" altLang="zh-CN" sz="1600" dirty="0"/>
              <a:t>4.3</a:t>
            </a:r>
            <a:r>
              <a:rPr lang="zh-CN" altLang="en-US" sz="1600" dirty="0"/>
              <a:t>中保存的地图。</a:t>
            </a:r>
            <a:endParaRPr sz="1600" dirty="0"/>
          </a:p>
        </p:txBody>
      </p:sp>
      <p:sp>
        <p:nvSpPr>
          <p:cNvPr id="190" name="CustomShape 12"/>
          <p:cNvSpPr/>
          <p:nvPr/>
        </p:nvSpPr>
        <p:spPr>
          <a:xfrm>
            <a:off x="85680" y="2667960"/>
            <a:ext cx="232452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b="1">
                <a:solidFill>
                  <a:srgbClr val="000000"/>
                </a:solidFill>
                <a:latin typeface="Arial"/>
                <a:ea typeface="宋体"/>
              </a:rPr>
              <a:t>启动AMCL demo</a:t>
            </a:r>
            <a:endParaRPr/>
          </a:p>
        </p:txBody>
      </p:sp>
      <p:pic>
        <p:nvPicPr>
          <p:cNvPr id="191" name="图片 190"/>
          <p:cNvPicPr/>
          <p:nvPr/>
        </p:nvPicPr>
        <p:blipFill>
          <a:blip r:embed="rId3"/>
          <a:stretch>
            <a:fillRect/>
          </a:stretch>
        </p:blipFill>
        <p:spPr>
          <a:xfrm>
            <a:off x="6370055" y="4350186"/>
            <a:ext cx="2377440" cy="1888937"/>
          </a:xfrm>
          <a:prstGeom prst="rect">
            <a:avLst/>
          </a:prstGeom>
          <a:ln>
            <a:noFill/>
          </a:ln>
        </p:spPr>
      </p:pic>
      <p:pic>
        <p:nvPicPr>
          <p:cNvPr id="192" name="图片 191"/>
          <p:cNvPicPr/>
          <p:nvPr/>
        </p:nvPicPr>
        <p:blipFill>
          <a:blip r:embed="rId4"/>
          <a:stretch>
            <a:fillRect/>
          </a:stretch>
        </p:blipFill>
        <p:spPr>
          <a:xfrm>
            <a:off x="9997673" y="1806480"/>
            <a:ext cx="2996280" cy="2466360"/>
          </a:xfrm>
          <a:prstGeom prst="rect">
            <a:avLst/>
          </a:prstGeom>
          <a:ln>
            <a:noFill/>
          </a:ln>
        </p:spPr>
      </p:pic>
      <p:pic>
        <p:nvPicPr>
          <p:cNvPr id="193" name="图片 192"/>
          <p:cNvPicPr/>
          <p:nvPr/>
        </p:nvPicPr>
        <p:blipFill>
          <a:blip r:embed="rId5"/>
          <a:stretch>
            <a:fillRect/>
          </a:stretch>
        </p:blipFill>
        <p:spPr>
          <a:xfrm>
            <a:off x="6370055" y="1985013"/>
            <a:ext cx="2377440" cy="19159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CustomShape 1"/>
          <p:cNvSpPr/>
          <p:nvPr/>
        </p:nvSpPr>
        <p:spPr>
          <a:xfrm>
            <a:off x="2484360" y="188640"/>
            <a:ext cx="4174560" cy="502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800" b="1" dirty="0">
                <a:solidFill>
                  <a:srgbClr val="000000"/>
                </a:solidFill>
                <a:latin typeface="微软雅黑"/>
                <a:ea typeface="微软雅黑"/>
              </a:rPr>
              <a:t>5. Ridgeback</a:t>
            </a:r>
            <a:r>
              <a:rPr lang="zh-CN" altLang="en-US" sz="2800" b="1" dirty="0">
                <a:solidFill>
                  <a:srgbClr val="000000"/>
                </a:solidFill>
                <a:latin typeface="微软雅黑"/>
                <a:ea typeface="微软雅黑"/>
              </a:rPr>
              <a:t>简易</a:t>
            </a:r>
            <a:r>
              <a:rPr lang="en-US" sz="2800" b="1" dirty="0" err="1">
                <a:solidFill>
                  <a:srgbClr val="000000"/>
                </a:solidFill>
                <a:latin typeface="微软雅黑"/>
                <a:ea typeface="微软雅黑"/>
              </a:rPr>
              <a:t>控制</a:t>
            </a:r>
            <a:endParaRPr dirty="0"/>
          </a:p>
        </p:txBody>
      </p:sp>
      <p:sp>
        <p:nvSpPr>
          <p:cNvPr id="209" name="CustomShape 2"/>
          <p:cNvSpPr/>
          <p:nvPr/>
        </p:nvSpPr>
        <p:spPr>
          <a:xfrm>
            <a:off x="107640" y="1338120"/>
            <a:ext cx="3222414" cy="3949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sz="2000" b="1">
                <a:solidFill>
                  <a:srgbClr val="000000"/>
                </a:solidFill>
                <a:latin typeface="Arial"/>
                <a:ea typeface="宋体"/>
              </a:rPr>
              <a:t>手柄控制：</a:t>
            </a: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见第1部分</a:t>
            </a:r>
            <a:endParaRPr/>
          </a:p>
        </p:txBody>
      </p:sp>
      <p:sp>
        <p:nvSpPr>
          <p:cNvPr id="210" name="CustomShape 3"/>
          <p:cNvSpPr/>
          <p:nvPr/>
        </p:nvSpPr>
        <p:spPr>
          <a:xfrm>
            <a:off x="107640" y="2125101"/>
            <a:ext cx="2538360" cy="513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sz="2000" b="1" dirty="0" err="1">
                <a:solidFill>
                  <a:srgbClr val="000000"/>
                </a:solidFill>
                <a:latin typeface="Arial"/>
                <a:ea typeface="宋体"/>
              </a:rPr>
              <a:t>rviz控制</a:t>
            </a:r>
            <a:r>
              <a:rPr lang="en-US" sz="2000" b="1" dirty="0">
                <a:solidFill>
                  <a:srgbClr val="000000"/>
                </a:solidFill>
                <a:latin typeface="Arial"/>
                <a:ea typeface="宋体"/>
              </a:rPr>
              <a:t>：</a:t>
            </a:r>
            <a:endParaRPr dirty="0"/>
          </a:p>
        </p:txBody>
      </p:sp>
      <p:sp>
        <p:nvSpPr>
          <p:cNvPr id="211" name="CustomShape 4"/>
          <p:cNvSpPr/>
          <p:nvPr/>
        </p:nvSpPr>
        <p:spPr>
          <a:xfrm>
            <a:off x="107640" y="4663206"/>
            <a:ext cx="4133520" cy="5410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sz="2000" b="1" dirty="0" err="1">
                <a:solidFill>
                  <a:srgbClr val="000000"/>
                </a:solidFill>
                <a:latin typeface="Arial"/>
                <a:ea typeface="宋体"/>
              </a:rPr>
              <a:t>rqt插件控制</a:t>
            </a:r>
            <a:r>
              <a:rPr lang="en-US" sz="2000" b="1" dirty="0">
                <a:solidFill>
                  <a:srgbClr val="000000"/>
                </a:solidFill>
                <a:latin typeface="Arial"/>
                <a:ea typeface="宋体"/>
              </a:rPr>
              <a:t>：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pic>
        <p:nvPicPr>
          <p:cNvPr id="212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5334840" y="3791583"/>
            <a:ext cx="3405960" cy="2862000"/>
          </a:xfrm>
          <a:prstGeom prst="rect">
            <a:avLst/>
          </a:prstGeom>
          <a:ln>
            <a:noFill/>
          </a:ln>
        </p:spPr>
      </p:pic>
      <p:sp>
        <p:nvSpPr>
          <p:cNvPr id="213" name="CustomShape 5"/>
          <p:cNvSpPr/>
          <p:nvPr/>
        </p:nvSpPr>
        <p:spPr>
          <a:xfrm>
            <a:off x="386280" y="5104800"/>
            <a:ext cx="4571640" cy="639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rosrun rqt_roboot_steering rqt_roboot_steering </a:t>
            </a:r>
            <a:endParaRPr/>
          </a:p>
        </p:txBody>
      </p:sp>
      <p:sp>
        <p:nvSpPr>
          <p:cNvPr id="214" name="CustomShape 6"/>
          <p:cNvSpPr/>
          <p:nvPr/>
        </p:nvSpPr>
        <p:spPr>
          <a:xfrm>
            <a:off x="340377" y="2604663"/>
            <a:ext cx="5239440" cy="11869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dirty="0" err="1">
                <a:solidFill>
                  <a:srgbClr val="000000"/>
                </a:solidFill>
                <a:latin typeface="Arial"/>
                <a:ea typeface="宋体"/>
              </a:rPr>
              <a:t>启动rviz</a:t>
            </a:r>
            <a:r>
              <a:rPr lang="en-US" dirty="0">
                <a:solidFill>
                  <a:srgbClr val="000000"/>
                </a:solidFill>
                <a:latin typeface="Arial"/>
                <a:ea typeface="宋体"/>
              </a:rPr>
              <a:t>: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roslaunch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ridgeback_viz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view_robot.launch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r>
              <a:rPr lang="en-US" dirty="0" err="1">
                <a:solidFill>
                  <a:srgbClr val="000000"/>
                </a:solidFill>
                <a:latin typeface="Arial"/>
                <a:ea typeface="宋体"/>
              </a:rPr>
              <a:t>点击上方的Interac，在地图中拖动控制</a:t>
            </a:r>
            <a:endParaRPr dirty="0"/>
          </a:p>
        </p:txBody>
      </p:sp>
      <p:pic>
        <p:nvPicPr>
          <p:cNvPr id="215" name="图片 214"/>
          <p:cNvPicPr/>
          <p:nvPr/>
        </p:nvPicPr>
        <p:blipFill>
          <a:blip r:embed="rId4"/>
          <a:stretch>
            <a:fillRect/>
          </a:stretch>
        </p:blipFill>
        <p:spPr>
          <a:xfrm>
            <a:off x="5394960" y="1371600"/>
            <a:ext cx="3285720" cy="1990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TextShape 1"/>
          <p:cNvSpPr txBox="1"/>
          <p:nvPr/>
        </p:nvSpPr>
        <p:spPr>
          <a:xfrm>
            <a:off x="2484360" y="188640"/>
            <a:ext cx="4174920" cy="50292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zh-CN" sz="2800" b="1">
                <a:solidFill>
                  <a:srgbClr val="000000"/>
                </a:solidFill>
                <a:latin typeface="微软雅黑"/>
                <a:ea typeface="微软雅黑"/>
              </a:rPr>
              <a:t>6. RIDGEBACK编程控制</a:t>
            </a:r>
            <a:endParaRPr/>
          </a:p>
        </p:txBody>
      </p:sp>
      <p:sp>
        <p:nvSpPr>
          <p:cNvPr id="217" name="CustomShape 2"/>
          <p:cNvSpPr/>
          <p:nvPr/>
        </p:nvSpPr>
        <p:spPr>
          <a:xfrm>
            <a:off x="106920" y="1089360"/>
            <a:ext cx="661320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宋体"/>
              </a:rPr>
              <a:t>1、编写程序创建节点，向cmd_vel话题上发送速度控制消息</a:t>
            </a:r>
            <a:endParaRPr/>
          </a:p>
        </p:txBody>
      </p:sp>
      <p:sp>
        <p:nvSpPr>
          <p:cNvPr id="218" name="CustomShape 3"/>
          <p:cNvSpPr/>
          <p:nvPr/>
        </p:nvSpPr>
        <p:spPr>
          <a:xfrm>
            <a:off x="589320" y="1994040"/>
            <a:ext cx="302940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mkdir -p ~/ridgeback_ws/src</a:t>
            </a:r>
            <a:endParaRPr/>
          </a:p>
        </p:txBody>
      </p:sp>
      <p:sp>
        <p:nvSpPr>
          <p:cNvPr id="219" name="CustomShape 4"/>
          <p:cNvSpPr/>
          <p:nvPr/>
        </p:nvSpPr>
        <p:spPr>
          <a:xfrm>
            <a:off x="258120" y="1624680"/>
            <a:ext cx="389592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创建新的工作空间，即新建文件夹</a:t>
            </a:r>
            <a:endParaRPr/>
          </a:p>
        </p:txBody>
      </p:sp>
      <p:sp>
        <p:nvSpPr>
          <p:cNvPr id="220" name="CustomShape 5"/>
          <p:cNvSpPr/>
          <p:nvPr/>
        </p:nvSpPr>
        <p:spPr>
          <a:xfrm>
            <a:off x="611280" y="2819520"/>
            <a:ext cx="244584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cd ~/ridgeback_ws/src</a:t>
            </a:r>
            <a:endParaRPr/>
          </a:p>
        </p:txBody>
      </p:sp>
      <p:sp>
        <p:nvSpPr>
          <p:cNvPr id="221" name="CustomShape 6"/>
          <p:cNvSpPr/>
          <p:nvPr/>
        </p:nvSpPr>
        <p:spPr>
          <a:xfrm>
            <a:off x="237960" y="2450160"/>
            <a:ext cx="573228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转到源文件目录下，并创建新的程序包, 添加依赖项</a:t>
            </a:r>
            <a:endParaRPr/>
          </a:p>
        </p:txBody>
      </p:sp>
      <p:sp>
        <p:nvSpPr>
          <p:cNvPr id="222" name="CustomShape 7"/>
          <p:cNvSpPr/>
          <p:nvPr/>
        </p:nvSpPr>
        <p:spPr>
          <a:xfrm>
            <a:off x="723960" y="3170520"/>
            <a:ext cx="518904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catkin_create_pkg base_control roscpp std_msgs</a:t>
            </a:r>
            <a:endParaRPr/>
          </a:p>
        </p:txBody>
      </p:sp>
      <p:sp>
        <p:nvSpPr>
          <p:cNvPr id="223" name="CustomShape 8"/>
          <p:cNvSpPr/>
          <p:nvPr/>
        </p:nvSpPr>
        <p:spPr>
          <a:xfrm>
            <a:off x="285120" y="3705840"/>
            <a:ext cx="6830280" cy="3646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修改base_control目录下的package.xml文件：todo和依赖项</a:t>
            </a:r>
            <a:endParaRPr/>
          </a:p>
        </p:txBody>
      </p:sp>
      <p:sp>
        <p:nvSpPr>
          <p:cNvPr id="224" name="CustomShape 9"/>
          <p:cNvSpPr/>
          <p:nvPr/>
        </p:nvSpPr>
        <p:spPr>
          <a:xfrm>
            <a:off x="207360" y="4221360"/>
            <a:ext cx="598932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修改base_control/src目录下新建自己的.cpp控制文件</a:t>
            </a:r>
            <a:endParaRPr/>
          </a:p>
        </p:txBody>
      </p:sp>
      <p:sp>
        <p:nvSpPr>
          <p:cNvPr id="225" name="CustomShape 10"/>
          <p:cNvSpPr/>
          <p:nvPr/>
        </p:nvSpPr>
        <p:spPr>
          <a:xfrm>
            <a:off x="228960" y="4716000"/>
            <a:ext cx="805896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修改base_control目录下的CMakeLists.txt文件：依赖项，添加执行文件等</a:t>
            </a:r>
            <a:endParaRPr/>
          </a:p>
        </p:txBody>
      </p:sp>
      <p:sp>
        <p:nvSpPr>
          <p:cNvPr id="226" name="CustomShape 11"/>
          <p:cNvSpPr/>
          <p:nvPr/>
        </p:nvSpPr>
        <p:spPr>
          <a:xfrm>
            <a:off x="304920" y="5146920"/>
            <a:ext cx="160992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编译程序包</a:t>
            </a:r>
            <a:endParaRPr/>
          </a:p>
        </p:txBody>
      </p:sp>
      <p:sp>
        <p:nvSpPr>
          <p:cNvPr id="227" name="CustomShape 12"/>
          <p:cNvSpPr/>
          <p:nvPr/>
        </p:nvSpPr>
        <p:spPr>
          <a:xfrm>
            <a:off x="712800" y="5505480"/>
            <a:ext cx="207684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cd ~/ridgeback_ws</a:t>
            </a:r>
            <a:endParaRPr/>
          </a:p>
        </p:txBody>
      </p:sp>
      <p:sp>
        <p:nvSpPr>
          <p:cNvPr id="228" name="CustomShape 13"/>
          <p:cNvSpPr/>
          <p:nvPr/>
        </p:nvSpPr>
        <p:spPr>
          <a:xfrm>
            <a:off x="708120" y="5855040"/>
            <a:ext cx="146124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catkin_make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Shape 1"/>
          <p:cNvSpPr txBox="1"/>
          <p:nvPr/>
        </p:nvSpPr>
        <p:spPr>
          <a:xfrm>
            <a:off x="2484360" y="188640"/>
            <a:ext cx="4174920" cy="50292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zh-CN" sz="2800" b="1">
                <a:solidFill>
                  <a:srgbClr val="000000"/>
                </a:solidFill>
                <a:latin typeface="微软雅黑"/>
                <a:ea typeface="微软雅黑"/>
              </a:rPr>
              <a:t>6. RIDGEBACK编程控制</a:t>
            </a:r>
            <a:endParaRPr/>
          </a:p>
        </p:txBody>
      </p:sp>
      <p:sp>
        <p:nvSpPr>
          <p:cNvPr id="230" name="CustomShape 2"/>
          <p:cNvSpPr/>
          <p:nvPr/>
        </p:nvSpPr>
        <p:spPr>
          <a:xfrm>
            <a:off x="106920" y="1530360"/>
            <a:ext cx="661320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b="1">
                <a:solidFill>
                  <a:srgbClr val="000000"/>
                </a:solidFill>
                <a:latin typeface="Arial"/>
                <a:ea typeface="宋体"/>
              </a:rPr>
              <a:t>2、编写程序创建节点，向cmd_vel话题上发送速度控制消息</a:t>
            </a:r>
            <a:endParaRPr/>
          </a:p>
        </p:txBody>
      </p:sp>
      <p:sp>
        <p:nvSpPr>
          <p:cNvPr id="231" name="CustomShape 3"/>
          <p:cNvSpPr/>
          <p:nvPr/>
        </p:nvSpPr>
        <p:spPr>
          <a:xfrm>
            <a:off x="236520" y="2065680"/>
            <a:ext cx="465804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启动并连接机器人，或者启动gazebo/rviz</a:t>
            </a:r>
            <a:endParaRPr/>
          </a:p>
        </p:txBody>
      </p:sp>
      <p:sp>
        <p:nvSpPr>
          <p:cNvPr id="232" name="CustomShape 4"/>
          <p:cNvSpPr/>
          <p:nvPr/>
        </p:nvSpPr>
        <p:spPr>
          <a:xfrm>
            <a:off x="622800" y="3083400"/>
            <a:ext cx="430812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source ~/ridgeback_ws/devel/setup.bash</a:t>
            </a:r>
            <a:endParaRPr/>
          </a:p>
        </p:txBody>
      </p:sp>
      <p:sp>
        <p:nvSpPr>
          <p:cNvPr id="233" name="CustomShape 5"/>
          <p:cNvSpPr/>
          <p:nvPr/>
        </p:nvSpPr>
        <p:spPr>
          <a:xfrm>
            <a:off x="270000" y="2663280"/>
            <a:ext cx="211896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source工作空间</a:t>
            </a:r>
            <a:endParaRPr/>
          </a:p>
        </p:txBody>
      </p:sp>
      <p:sp>
        <p:nvSpPr>
          <p:cNvPr id="234" name="CustomShape 6"/>
          <p:cNvSpPr/>
          <p:nvPr/>
        </p:nvSpPr>
        <p:spPr>
          <a:xfrm>
            <a:off x="619560" y="4440600"/>
            <a:ext cx="362844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rosrun base_control move_control</a:t>
            </a:r>
            <a:endParaRPr/>
          </a:p>
        </p:txBody>
      </p:sp>
      <p:sp>
        <p:nvSpPr>
          <p:cNvPr id="235" name="CustomShape 7"/>
          <p:cNvSpPr/>
          <p:nvPr/>
        </p:nvSpPr>
        <p:spPr>
          <a:xfrm>
            <a:off x="298080" y="4029840"/>
            <a:ext cx="252432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运行编写的节点程序</a:t>
            </a:r>
            <a:endParaRPr/>
          </a:p>
        </p:txBody>
      </p:sp>
      <p:sp>
        <p:nvSpPr>
          <p:cNvPr id="236" name="CustomShape 8"/>
          <p:cNvSpPr/>
          <p:nvPr/>
        </p:nvSpPr>
        <p:spPr>
          <a:xfrm>
            <a:off x="270000" y="5012280"/>
            <a:ext cx="272844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终端按ctrl+c结束节点</a:t>
            </a:r>
            <a:endParaRPr/>
          </a:p>
        </p:txBody>
      </p:sp>
      <p:sp>
        <p:nvSpPr>
          <p:cNvPr id="237" name="CustomShape 9"/>
          <p:cNvSpPr/>
          <p:nvPr/>
        </p:nvSpPr>
        <p:spPr>
          <a:xfrm>
            <a:off x="597600" y="3491640"/>
            <a:ext cx="8546040" cy="3646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或者：</a:t>
            </a: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echo "source </a:t>
            </a:r>
            <a:r>
              <a:rPr lang="en-US" i="1">
                <a:solidFill>
                  <a:srgbClr val="FF0000"/>
                </a:solidFill>
                <a:latin typeface="Arial"/>
                <a:ea typeface="宋体"/>
              </a:rPr>
              <a:t>/home/ridgeback_ws/devel/setup.bash </a:t>
            </a: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" &gt;&gt; ~/.bashrc</a:t>
            </a:r>
            <a:endParaRPr/>
          </a:p>
        </p:txBody>
      </p:sp>
      <p:sp>
        <p:nvSpPr>
          <p:cNvPr id="238" name="CustomShape 10"/>
          <p:cNvSpPr/>
          <p:nvPr/>
        </p:nvSpPr>
        <p:spPr>
          <a:xfrm>
            <a:off x="7112520" y="3899880"/>
            <a:ext cx="1831320" cy="9133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重启终端，任意终端有效，填写实际绝对路径</a:t>
            </a:r>
            <a:endParaRPr/>
          </a:p>
        </p:txBody>
      </p:sp>
      <p:sp>
        <p:nvSpPr>
          <p:cNvPr id="239" name="CustomShape 11"/>
          <p:cNvSpPr/>
          <p:nvPr/>
        </p:nvSpPr>
        <p:spPr>
          <a:xfrm>
            <a:off x="6907680" y="3083400"/>
            <a:ext cx="1552680" cy="36468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当前终端有效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extShape 1"/>
          <p:cNvSpPr txBox="1"/>
          <p:nvPr/>
        </p:nvSpPr>
        <p:spPr>
          <a:xfrm>
            <a:off x="2484360" y="188640"/>
            <a:ext cx="4174920" cy="50292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zh-CN" sz="2800" b="1">
                <a:solidFill>
                  <a:srgbClr val="000000"/>
                </a:solidFill>
                <a:latin typeface="微软雅黑"/>
                <a:ea typeface="微软雅黑"/>
              </a:rPr>
              <a:t>7. 参考网址</a:t>
            </a:r>
            <a:endParaRPr/>
          </a:p>
        </p:txBody>
      </p:sp>
      <p:sp>
        <p:nvSpPr>
          <p:cNvPr id="241" name="CustomShape 2"/>
          <p:cNvSpPr/>
          <p:nvPr/>
        </p:nvSpPr>
        <p:spPr>
          <a:xfrm>
            <a:off x="564840" y="1158840"/>
            <a:ext cx="1764720" cy="4561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b="1">
                <a:solidFill>
                  <a:srgbClr val="000000"/>
                </a:solidFill>
                <a:latin typeface="微软雅黑"/>
                <a:ea typeface="微软雅黑"/>
              </a:rPr>
              <a:t>网址链接：</a:t>
            </a:r>
            <a:endParaRPr/>
          </a:p>
        </p:txBody>
      </p:sp>
      <p:sp>
        <p:nvSpPr>
          <p:cNvPr id="242" name="CustomShape 3"/>
          <p:cNvSpPr/>
          <p:nvPr/>
        </p:nvSpPr>
        <p:spPr>
          <a:xfrm>
            <a:off x="1921680" y="2183040"/>
            <a:ext cx="5861880" cy="16149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sz="2000">
                <a:solidFill>
                  <a:srgbClr val="000000"/>
                </a:solidFill>
                <a:latin typeface="微软雅黑"/>
                <a:ea typeface="微软雅黑"/>
              </a:rPr>
              <a:t>官网：</a:t>
            </a:r>
            <a:r>
              <a:rPr lang="en-US" sz="2000" u="sng">
                <a:solidFill>
                  <a:srgbClr val="009999"/>
                </a:solidFill>
                <a:latin typeface="微软雅黑"/>
                <a:ea typeface="微软雅黑"/>
              </a:rPr>
              <a:t>https://www.clearpathrobotics.com/</a:t>
            </a:r>
            <a:endParaRPr/>
          </a:p>
          <a:p>
            <a:pPr>
              <a:lnSpc>
                <a:spcPct val="100000"/>
              </a:lnSpc>
            </a:pPr>
            <a:r>
              <a:rPr lang="en-US" sz="2000">
                <a:solidFill>
                  <a:srgbClr val="000000"/>
                </a:solidFill>
                <a:latin typeface="微软雅黑"/>
                <a:ea typeface="微软雅黑"/>
              </a:rPr>
              <a:t> 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sz="2000">
                <a:solidFill>
                  <a:srgbClr val="000000"/>
                </a:solidFill>
                <a:latin typeface="微软雅黑"/>
                <a:ea typeface="微软雅黑"/>
              </a:rPr>
              <a:t>ROS: </a:t>
            </a:r>
            <a:r>
              <a:rPr lang="en-US" sz="2000" u="sng">
                <a:solidFill>
                  <a:srgbClr val="009999"/>
                </a:solidFill>
                <a:latin typeface="微软雅黑"/>
                <a:ea typeface="微软雅黑"/>
              </a:rPr>
              <a:t>http://wiki.ros.org/Robots/Ridgeback</a:t>
            </a:r>
            <a:r>
              <a:rPr lang="en-US" sz="2000">
                <a:solidFill>
                  <a:srgbClr val="000000"/>
                </a:solidFill>
                <a:latin typeface="微软雅黑"/>
                <a:ea typeface="微软雅黑"/>
              </a:rPr>
              <a:t> 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sz="2000">
                <a:solidFill>
                  <a:srgbClr val="000000"/>
                </a:solidFill>
                <a:latin typeface="微软雅黑"/>
                <a:ea typeface="微软雅黑"/>
              </a:rPr>
              <a:t>github: </a:t>
            </a:r>
            <a:r>
              <a:rPr lang="en-US" sz="2000" u="sng">
                <a:solidFill>
                  <a:srgbClr val="009999"/>
                </a:solidFill>
                <a:latin typeface="微软雅黑"/>
                <a:ea typeface="微软雅黑"/>
              </a:rPr>
              <a:t>https://github.com/ridgeback/</a:t>
            </a:r>
            <a:r>
              <a:rPr lang="en-US" sz="2000">
                <a:solidFill>
                  <a:srgbClr val="000000"/>
                </a:solidFill>
                <a:latin typeface="微软雅黑"/>
                <a:ea typeface="微软雅黑"/>
              </a:rPr>
              <a:t> </a:t>
            </a:r>
            <a:endParaRPr/>
          </a:p>
        </p:txBody>
      </p:sp>
      <p:sp>
        <p:nvSpPr>
          <p:cNvPr id="243" name="CustomShape 4"/>
          <p:cNvSpPr/>
          <p:nvPr/>
        </p:nvSpPr>
        <p:spPr>
          <a:xfrm>
            <a:off x="564840" y="4376520"/>
            <a:ext cx="1764720" cy="4561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b="1">
                <a:solidFill>
                  <a:srgbClr val="000000"/>
                </a:solidFill>
                <a:latin typeface="微软雅黑"/>
                <a:ea typeface="微软雅黑"/>
              </a:rPr>
              <a:t>技术支持：</a:t>
            </a:r>
            <a:endParaRPr/>
          </a:p>
        </p:txBody>
      </p:sp>
      <p:sp>
        <p:nvSpPr>
          <p:cNvPr id="244" name="CustomShape 5"/>
          <p:cNvSpPr/>
          <p:nvPr/>
        </p:nvSpPr>
        <p:spPr>
          <a:xfrm>
            <a:off x="1922040" y="5159880"/>
            <a:ext cx="3463920" cy="10051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Arial"/>
                <a:ea typeface="宋体"/>
              </a:rPr>
              <a:t>陈睿</a:t>
            </a:r>
            <a:r>
              <a:rPr lang="en-US" sz="2000" dirty="0">
                <a:solidFill>
                  <a:srgbClr val="000000"/>
                </a:solidFill>
                <a:latin typeface="Arial"/>
                <a:ea typeface="宋体"/>
              </a:rPr>
              <a:t>  </a:t>
            </a:r>
            <a:endParaRPr dirty="0"/>
          </a:p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000000"/>
                </a:solidFill>
                <a:latin typeface="Arial"/>
                <a:ea typeface="宋体"/>
              </a:rPr>
              <a:t>QQ：</a:t>
            </a:r>
            <a:r>
              <a:rPr lang="en-US" altLang="zh-CN" sz="2000" u="sng" dirty="0">
                <a:solidFill>
                  <a:srgbClr val="009999"/>
                </a:solidFill>
                <a:latin typeface="Arial"/>
                <a:ea typeface="宋体"/>
              </a:rPr>
              <a:t>349951418</a:t>
            </a:r>
            <a:r>
              <a:rPr lang="en-US" sz="2000" u="sng" dirty="0">
                <a:solidFill>
                  <a:srgbClr val="009999"/>
                </a:solidFill>
                <a:latin typeface="Arial"/>
                <a:ea typeface="宋体"/>
              </a:rPr>
              <a:t>@qq.com</a:t>
            </a:r>
            <a:endParaRPr dirty="0"/>
          </a:p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000000"/>
                </a:solidFill>
                <a:latin typeface="Arial"/>
                <a:ea typeface="宋体"/>
              </a:rPr>
              <a:t>电话</a:t>
            </a: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：1</a:t>
            </a:r>
            <a:r>
              <a:rPr lang="en-US" altLang="zh-CN" sz="2000">
                <a:solidFill>
                  <a:srgbClr val="000000"/>
                </a:solidFill>
                <a:latin typeface="Arial"/>
                <a:ea typeface="宋体"/>
              </a:rPr>
              <a:t>8062020227</a:t>
            </a:r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CustomShape 1"/>
          <p:cNvSpPr/>
          <p:nvPr/>
        </p:nvSpPr>
        <p:spPr>
          <a:xfrm>
            <a:off x="0" y="1477080"/>
            <a:ext cx="9143640" cy="4319280"/>
          </a:xfrm>
          <a:prstGeom prst="rect">
            <a:avLst/>
          </a:prstGeom>
          <a:noFill/>
          <a:ln>
            <a:noFill/>
          </a:ln>
        </p:spPr>
        <p:txBody>
          <a:bodyPr tIns="0" bIns="0" anchor="ctr"/>
          <a:lstStyle/>
          <a:p>
            <a:pPr algn="ctr">
              <a:lnSpc>
                <a:spcPct val="150000"/>
              </a:lnSpc>
            </a:pPr>
            <a:r>
              <a:rPr lang="en-US" sz="5400" b="1" dirty="0" err="1">
                <a:solidFill>
                  <a:srgbClr val="0000FF"/>
                </a:solidFill>
                <a:latin typeface="Times New Roman"/>
                <a:ea typeface="微软雅黑"/>
              </a:rPr>
              <a:t>谢谢各位</a:t>
            </a:r>
            <a:r>
              <a:rPr lang="en-US" sz="5400" b="1" dirty="0">
                <a:solidFill>
                  <a:srgbClr val="0000FF"/>
                </a:solidFill>
                <a:latin typeface="Times New Roman"/>
                <a:ea typeface="微软雅黑"/>
              </a:rPr>
              <a:t>！</a:t>
            </a:r>
            <a:endParaRPr dirty="0"/>
          </a:p>
          <a:p>
            <a:pPr algn="ctr">
              <a:lnSpc>
                <a:spcPct val="150000"/>
              </a:lnSpc>
            </a:pPr>
            <a:r>
              <a:rPr lang="en-US" sz="5400" b="1" dirty="0">
                <a:solidFill>
                  <a:srgbClr val="0000FF"/>
                </a:solidFill>
                <a:latin typeface="Times New Roman"/>
                <a:ea typeface="微软雅黑"/>
              </a:rPr>
              <a:t>Q&amp;A</a:t>
            </a:r>
            <a:r>
              <a:rPr lang="en-US" sz="2400" b="1" dirty="0">
                <a:solidFill>
                  <a:srgbClr val="000000"/>
                </a:solidFill>
                <a:latin typeface="Times New Roman"/>
                <a:ea typeface="微软雅黑"/>
              </a:rPr>
              <a:t>
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2484360" y="188640"/>
            <a:ext cx="4174920" cy="50292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zh-CN" sz="2800" b="1">
                <a:solidFill>
                  <a:srgbClr val="000000"/>
                </a:solidFill>
                <a:latin typeface="微软雅黑"/>
                <a:ea typeface="微软雅黑"/>
              </a:rPr>
              <a:t>1. 手柄遥控</a:t>
            </a:r>
            <a:endParaRPr/>
          </a:p>
        </p:txBody>
      </p:sp>
      <p:sp>
        <p:nvSpPr>
          <p:cNvPr id="131" name="CustomShape 2"/>
          <p:cNvSpPr/>
          <p:nvPr/>
        </p:nvSpPr>
        <p:spPr>
          <a:xfrm>
            <a:off x="590040" y="846000"/>
            <a:ext cx="8199720" cy="34444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2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1、按下电源开关；</a:t>
            </a:r>
            <a:endParaRPr/>
          </a:p>
          <a:p>
            <a:pPr>
              <a:lnSpc>
                <a:spcPct val="2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2、如果急停按钮被按下，旋开两个急停按钮，并且按下复位键；</a:t>
            </a:r>
            <a:endParaRPr/>
          </a:p>
          <a:p>
            <a:pPr>
              <a:lnSpc>
                <a:spcPct val="2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3、前车灯白色常亮，时小车启动完毕；</a:t>
            </a:r>
            <a:endParaRPr/>
          </a:p>
          <a:p>
            <a:pPr>
              <a:lnSpc>
                <a:spcPct val="2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4、按下Sony蓝牙手柄正中间的启动按钮，同步Ridgeback ；</a:t>
            </a:r>
            <a:endParaRPr/>
          </a:p>
          <a:p>
            <a:pPr>
              <a:lnSpc>
                <a:spcPct val="2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5、 当手柄顶部的灯常亮时，连接完成，可以进行遥控；</a:t>
            </a:r>
            <a:endParaRPr/>
          </a:p>
          <a:p>
            <a:pPr>
              <a:lnSpc>
                <a:spcPct val="2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6、 按住L1按键，操作左右两个摇杆，控制小车XY方向移动和旋转；</a:t>
            </a:r>
            <a:endParaRPr/>
          </a:p>
        </p:txBody>
      </p:sp>
      <p:pic>
        <p:nvPicPr>
          <p:cNvPr id="132" name="图片 2"/>
          <p:cNvPicPr/>
          <p:nvPr/>
        </p:nvPicPr>
        <p:blipFill>
          <a:blip r:embed="rId2"/>
          <a:srcRect t="16703"/>
          <a:stretch>
            <a:fillRect/>
          </a:stretch>
        </p:blipFill>
        <p:spPr>
          <a:xfrm>
            <a:off x="5474160" y="4786200"/>
            <a:ext cx="2769480" cy="1801080"/>
          </a:xfrm>
          <a:prstGeom prst="rect">
            <a:avLst/>
          </a:prstGeom>
          <a:ln>
            <a:noFill/>
          </a:ln>
        </p:spPr>
      </p:pic>
      <p:sp>
        <p:nvSpPr>
          <p:cNvPr id="133" name="CustomShape 3"/>
          <p:cNvSpPr/>
          <p:nvPr/>
        </p:nvSpPr>
        <p:spPr>
          <a:xfrm flipH="1">
            <a:off x="4788000" y="4919040"/>
            <a:ext cx="1229760" cy="417240"/>
          </a:xfrm>
          <a:prstGeom prst="straightConnector1">
            <a:avLst/>
          </a:prstGeom>
          <a:solidFill>
            <a:srgbClr val="BBE0E3"/>
          </a:solidFill>
          <a:ln w="28440">
            <a:solidFill>
              <a:srgbClr val="FF0000"/>
            </a:solidFill>
            <a:round/>
            <a:tailEnd type="triangle" w="med" len="med"/>
          </a:ln>
        </p:spPr>
      </p:sp>
      <p:sp>
        <p:nvSpPr>
          <p:cNvPr id="134" name="CustomShape 4"/>
          <p:cNvSpPr/>
          <p:nvPr/>
        </p:nvSpPr>
        <p:spPr>
          <a:xfrm>
            <a:off x="4248000" y="5336640"/>
            <a:ext cx="536040" cy="4561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b="1">
                <a:solidFill>
                  <a:srgbClr val="FF0000"/>
                </a:solidFill>
                <a:latin typeface="Arial"/>
                <a:ea typeface="宋体"/>
              </a:rPr>
              <a:t>L1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Shape 1"/>
          <p:cNvSpPr txBox="1"/>
          <p:nvPr/>
        </p:nvSpPr>
        <p:spPr>
          <a:xfrm>
            <a:off x="2484360" y="188640"/>
            <a:ext cx="4174920" cy="50292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zh-CN" sz="2800" b="1">
                <a:solidFill>
                  <a:srgbClr val="000000"/>
                </a:solidFill>
                <a:latin typeface="微软雅黑"/>
                <a:ea typeface="微软雅黑"/>
              </a:rPr>
              <a:t>2. 远程连接</a:t>
            </a:r>
            <a:endParaRPr/>
          </a:p>
        </p:txBody>
      </p:sp>
      <p:sp>
        <p:nvSpPr>
          <p:cNvPr id="136" name="CustomShape 2"/>
          <p:cNvSpPr/>
          <p:nvPr/>
        </p:nvSpPr>
        <p:spPr>
          <a:xfrm>
            <a:off x="596520" y="1450800"/>
            <a:ext cx="8264520" cy="31377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5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准备条件：远程PC，安装Ununtu（16.04），安装ROS</a:t>
            </a:r>
            <a:endParaRPr/>
          </a:p>
          <a:p>
            <a:pPr>
              <a:lnSpc>
                <a:spcPct val="15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1、首先用网线将远程PC，与Ridgeback相连；</a:t>
            </a:r>
            <a:endParaRPr/>
          </a:p>
          <a:p>
            <a:pPr>
              <a:lnSpc>
                <a:spcPct val="15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2、设置远程PC的IP为静态IP，如192.168.131.51，（避开保留IP）；</a:t>
            </a:r>
            <a:endParaRPr/>
          </a:p>
          <a:p>
            <a:pPr>
              <a:lnSpc>
                <a:spcPct val="15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3、通过ssh访问Ridgeback的工控机，PC终端输入：</a:t>
            </a:r>
            <a:endParaRPr/>
          </a:p>
          <a:p>
            <a:pPr>
              <a:lnSpc>
                <a:spcPct val="15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      </a:t>
            </a:r>
            <a:r>
              <a:rPr lang="en-US" sz="2000" i="1">
                <a:solidFill>
                  <a:srgbClr val="000000"/>
                </a:solidFill>
                <a:latin typeface="Arial"/>
                <a:ea typeface="宋体"/>
              </a:rPr>
              <a:t>ssh administrator@192.168.131.1 </a:t>
            </a:r>
            <a:endParaRPr/>
          </a:p>
          <a:p>
            <a:pPr>
              <a:lnSpc>
                <a:spcPct val="15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      密码为：</a:t>
            </a:r>
            <a:r>
              <a:rPr lang="en-US" sz="2000" i="1">
                <a:solidFill>
                  <a:srgbClr val="000000"/>
                </a:solidFill>
                <a:latin typeface="Arial"/>
                <a:ea typeface="宋体"/>
              </a:rPr>
              <a:t>clearpath </a:t>
            </a:r>
            <a:endParaRPr/>
          </a:p>
        </p:txBody>
      </p:sp>
      <p:sp>
        <p:nvSpPr>
          <p:cNvPr id="137" name="CustomShape 3"/>
          <p:cNvSpPr/>
          <p:nvPr/>
        </p:nvSpPr>
        <p:spPr>
          <a:xfrm>
            <a:off x="228960" y="921960"/>
            <a:ext cx="4174920" cy="5029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2400" b="1">
                <a:solidFill>
                  <a:srgbClr val="000000"/>
                </a:solidFill>
                <a:latin typeface="微软雅黑"/>
                <a:ea typeface="微软雅黑"/>
              </a:rPr>
              <a:t>2.1 无线连接</a:t>
            </a:r>
            <a:endParaRPr/>
          </a:p>
        </p:txBody>
      </p:sp>
      <p:graphicFrame>
        <p:nvGraphicFramePr>
          <p:cNvPr id="138" name="Table 4"/>
          <p:cNvGraphicFramePr/>
          <p:nvPr/>
        </p:nvGraphicFramePr>
        <p:xfrm>
          <a:off x="1256400" y="4485600"/>
          <a:ext cx="7410960" cy="1482840"/>
        </p:xfrm>
        <a:graphic>
          <a:graphicData uri="http://schemas.openxmlformats.org/drawingml/2006/table">
            <a:tbl>
              <a:tblPr/>
              <a:tblGrid>
                <a:gridCol w="1968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42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="1">
                          <a:solidFill>
                            <a:srgbClr val="FFFFFF"/>
                          </a:solidFill>
                          <a:latin typeface="Arial"/>
                          <a:ea typeface="宋体"/>
                        </a:rPr>
                        <a:t>192.168.131.1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="1">
                          <a:solidFill>
                            <a:srgbClr val="FFFFFF"/>
                          </a:solidFill>
                          <a:latin typeface="Arial"/>
                          <a:ea typeface="宋体"/>
                        </a:rPr>
                        <a:t>车载PC</a:t>
                      </a: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192.168.131.2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MCU</a:t>
                      </a: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192.168.131.13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前置激光雷达</a:t>
                      </a: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192.168.131.14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后置激光雷达（选配）</a:t>
                      </a: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9" name="CustomShape 5"/>
          <p:cNvSpPr/>
          <p:nvPr/>
        </p:nvSpPr>
        <p:spPr>
          <a:xfrm>
            <a:off x="581760" y="4385880"/>
            <a:ext cx="674280" cy="16149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1">
                <a:solidFill>
                  <a:srgbClr val="000000"/>
                </a:solidFill>
                <a:latin typeface="Arial"/>
                <a:ea typeface="宋体"/>
              </a:rPr>
              <a:t>系统保留IP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Shape 1"/>
          <p:cNvSpPr txBox="1"/>
          <p:nvPr/>
        </p:nvSpPr>
        <p:spPr>
          <a:xfrm>
            <a:off x="2484360" y="188640"/>
            <a:ext cx="4174920" cy="50292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zh-CN" sz="2800" b="1">
                <a:solidFill>
                  <a:srgbClr val="000000"/>
                </a:solidFill>
                <a:latin typeface="微软雅黑"/>
                <a:ea typeface="微软雅黑"/>
              </a:rPr>
              <a:t>2. 远程连接</a:t>
            </a:r>
            <a:endParaRPr/>
          </a:p>
        </p:txBody>
      </p:sp>
      <p:sp>
        <p:nvSpPr>
          <p:cNvPr id="141" name="CustomShape 2"/>
          <p:cNvSpPr/>
          <p:nvPr/>
        </p:nvSpPr>
        <p:spPr>
          <a:xfrm>
            <a:off x="596520" y="1450800"/>
            <a:ext cx="8264520" cy="13096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5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4、终端依次输入以下指令，最后connect 后面为要连接的wifi对应的编码，该编码从前面步骤获得，根据提示输入密码，一旦建立连接，每次开机都会自动连接该网络；</a:t>
            </a:r>
            <a:endParaRPr/>
          </a:p>
        </p:txBody>
      </p:sp>
      <p:sp>
        <p:nvSpPr>
          <p:cNvPr id="142" name="CustomShape 3"/>
          <p:cNvSpPr/>
          <p:nvPr/>
        </p:nvSpPr>
        <p:spPr>
          <a:xfrm>
            <a:off x="228960" y="921960"/>
            <a:ext cx="4174920" cy="5029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2400" b="1">
                <a:solidFill>
                  <a:srgbClr val="000000"/>
                </a:solidFill>
                <a:latin typeface="微软雅黑"/>
                <a:ea typeface="微软雅黑"/>
              </a:rPr>
              <a:t>2.1 无线连接</a:t>
            </a:r>
            <a:endParaRPr/>
          </a:p>
        </p:txBody>
      </p:sp>
      <p:sp>
        <p:nvSpPr>
          <p:cNvPr id="143" name="CustomShape 4"/>
          <p:cNvSpPr/>
          <p:nvPr/>
        </p:nvSpPr>
        <p:spPr>
          <a:xfrm>
            <a:off x="761400" y="2954160"/>
            <a:ext cx="7620480" cy="19198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Font typeface="Arial"/>
              <a:buAutoNum type="arabicPeriod"/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connmanctl </a:t>
            </a:r>
            <a:endParaRPr/>
          </a:p>
          <a:p>
            <a:pPr>
              <a:lnSpc>
                <a:spcPct val="100000"/>
              </a:lnSpc>
              <a:buFont typeface="Arial"/>
              <a:buAutoNum type="arabicPeriod"/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enable wifi</a:t>
            </a:r>
            <a:endParaRPr/>
          </a:p>
          <a:p>
            <a:pPr>
              <a:lnSpc>
                <a:spcPct val="100000"/>
              </a:lnSpc>
              <a:buFont typeface="Arial"/>
              <a:buAutoNum type="arabicPeriod"/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scan wifi</a:t>
            </a:r>
            <a:endParaRPr/>
          </a:p>
          <a:p>
            <a:pPr>
              <a:lnSpc>
                <a:spcPct val="100000"/>
              </a:lnSpc>
              <a:buFont typeface="Arial"/>
              <a:buAutoNum type="arabicPeriod"/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services</a:t>
            </a:r>
            <a:endParaRPr/>
          </a:p>
          <a:p>
            <a:pPr>
              <a:lnSpc>
                <a:spcPct val="100000"/>
              </a:lnSpc>
              <a:buFont typeface="Arial"/>
              <a:buAutoNum type="arabicPeriod"/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agent on</a:t>
            </a:r>
            <a:endParaRPr/>
          </a:p>
          <a:p>
            <a:pPr>
              <a:lnSpc>
                <a:spcPct val="100000"/>
              </a:lnSpc>
              <a:buFont typeface="Arial"/>
              <a:buAutoNum type="arabicPeriod"/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connect wifi_123456_123456789123456789_managed_psk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Shape 1"/>
          <p:cNvSpPr txBox="1"/>
          <p:nvPr/>
        </p:nvSpPr>
        <p:spPr>
          <a:xfrm>
            <a:off x="2484360" y="188640"/>
            <a:ext cx="4174920" cy="50292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zh-CN" sz="2800" b="1">
                <a:solidFill>
                  <a:srgbClr val="000000"/>
                </a:solidFill>
                <a:latin typeface="微软雅黑"/>
                <a:ea typeface="微软雅黑"/>
              </a:rPr>
              <a:t>2. 远程连接</a:t>
            </a:r>
            <a:endParaRPr/>
          </a:p>
        </p:txBody>
      </p:sp>
      <p:sp>
        <p:nvSpPr>
          <p:cNvPr id="145" name="CustomShape 2"/>
          <p:cNvSpPr/>
          <p:nvPr/>
        </p:nvSpPr>
        <p:spPr>
          <a:xfrm>
            <a:off x="596520" y="1450800"/>
            <a:ext cx="8264520" cy="58831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现在Ridegback已经连上无线网，可以通过ssh或者远程ROS master连接</a:t>
            </a:r>
            <a:endParaRPr/>
          </a:p>
          <a:p>
            <a:pPr>
              <a:lnSpc>
                <a:spcPct val="1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1、远程也PC接入Ridgeback连接的网络</a:t>
            </a:r>
            <a:endParaRPr/>
          </a:p>
          <a:p>
            <a:pPr>
              <a:lnSpc>
                <a:spcPct val="1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2、远程PC终端输入：</a:t>
            </a:r>
            <a:endParaRPr/>
          </a:p>
          <a:p>
            <a:pPr>
              <a:lnSpc>
                <a:spcPct val="1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      </a:t>
            </a:r>
            <a:r>
              <a:rPr lang="en-US" sz="2000" i="1">
                <a:solidFill>
                  <a:srgbClr val="000000"/>
                </a:solidFill>
                <a:latin typeface="Arial"/>
                <a:ea typeface="宋体"/>
              </a:rPr>
              <a:t>sudo gedit /etc/hosts</a:t>
            </a:r>
            <a:endParaRPr/>
          </a:p>
          <a:p>
            <a:pPr>
              <a:lnSpc>
                <a:spcPct val="100000"/>
              </a:lnSpc>
            </a:pPr>
            <a:r>
              <a:rPr lang="en-US" sz="2000" i="1">
                <a:solidFill>
                  <a:srgbClr val="000000"/>
                </a:solidFill>
                <a:latin typeface="Arial"/>
                <a:ea typeface="宋体"/>
              </a:rPr>
              <a:t>      </a:t>
            </a: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在打开的文件中添加： 10.25.0.101 cpr-ridgeback </a:t>
            </a:r>
            <a:endParaRPr/>
          </a:p>
          <a:p>
            <a:pPr>
              <a:lnSpc>
                <a:spcPct val="100000"/>
              </a:lnSpc>
            </a:pPr>
            <a:r>
              <a:rPr lang="en-US" sz="2000" i="1">
                <a:solidFill>
                  <a:srgbClr val="000000"/>
                </a:solidFill>
                <a:latin typeface="Arial"/>
                <a:ea typeface="宋体"/>
              </a:rPr>
              <a:t>      </a:t>
            </a: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其中10.25.0.101为Ridegback的IP地址，需要根据实际情况修改</a:t>
            </a:r>
            <a:endParaRPr/>
          </a:p>
          <a:p>
            <a:pPr>
              <a:lnSpc>
                <a:spcPct val="1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3、远程PC终端输入：</a:t>
            </a:r>
            <a:endParaRPr/>
          </a:p>
          <a:p>
            <a:pPr>
              <a:lnSpc>
                <a:spcPct val="1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      </a:t>
            </a:r>
            <a:r>
              <a:rPr lang="en-US" sz="2000" i="1">
                <a:solidFill>
                  <a:srgbClr val="000000"/>
                </a:solidFill>
                <a:latin typeface="Arial"/>
                <a:ea typeface="宋体"/>
              </a:rPr>
              <a:t>gedit ~/.bashrc</a:t>
            </a:r>
            <a:endParaRPr/>
          </a:p>
          <a:p>
            <a:pPr>
              <a:lnSpc>
                <a:spcPct val="1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      在打开的文件末尾添加：</a:t>
            </a:r>
            <a:endParaRPr/>
          </a:p>
          <a:p>
            <a:pPr>
              <a:lnSpc>
                <a:spcPct val="1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      export ROS_MASTER_URI=http://cpr-ridgeback:11311 
      export ROS_IP=10.25.0.102
       其中cpr-ridgeback为Ridgeback的hostname，10.25.0.102为远程Pc</a:t>
            </a:r>
            <a:endParaRPr/>
          </a:p>
          <a:p>
            <a:pPr>
              <a:lnSpc>
                <a:spcPct val="1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       的IP,要根据实际情况修改</a:t>
            </a:r>
            <a:endParaRPr/>
          </a:p>
          <a:p>
            <a:pPr>
              <a:lnSpc>
                <a:spcPct val="1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4、重启远程PC，连接相同的网络：</a:t>
            </a:r>
            <a:endParaRPr/>
          </a:p>
          <a:p>
            <a:pPr>
              <a:lnSpc>
                <a:spcPct val="1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5、远程PC终端输入：roscore，开启一个新的终端，输入：</a:t>
            </a:r>
            <a:r>
              <a:rPr lang="en-US" sz="2000" i="1">
                <a:solidFill>
                  <a:srgbClr val="000000"/>
                </a:solidFill>
                <a:latin typeface="Arial"/>
                <a:ea typeface="宋体"/>
              </a:rPr>
              <a:t>rostopic list</a:t>
            </a: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，</a:t>
            </a:r>
            <a:endParaRPr/>
          </a:p>
          <a:p>
            <a:pPr>
              <a:lnSpc>
                <a:spcPct val="100000"/>
              </a:lnSpc>
            </a:pPr>
            <a:r>
              <a:rPr lang="en-US" sz="2000">
                <a:solidFill>
                  <a:srgbClr val="000000"/>
                </a:solidFill>
                <a:latin typeface="Arial"/>
                <a:ea typeface="宋体"/>
              </a:rPr>
              <a:t>      如果能看到Ridgeback发布的话题信息，说明远程ROS连接成功</a:t>
            </a:r>
            <a:endParaRPr/>
          </a:p>
        </p:txBody>
      </p:sp>
      <p:sp>
        <p:nvSpPr>
          <p:cNvPr id="146" name="CustomShape 3"/>
          <p:cNvSpPr/>
          <p:nvPr/>
        </p:nvSpPr>
        <p:spPr>
          <a:xfrm>
            <a:off x="228960" y="921960"/>
            <a:ext cx="4174920" cy="5029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2400" b="1">
                <a:solidFill>
                  <a:srgbClr val="000000"/>
                </a:solidFill>
                <a:latin typeface="微软雅黑"/>
                <a:ea typeface="微软雅黑"/>
              </a:rPr>
              <a:t>2.2 远程ROS连接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ustomShape 1"/>
          <p:cNvSpPr/>
          <p:nvPr/>
        </p:nvSpPr>
        <p:spPr>
          <a:xfrm>
            <a:off x="2484360" y="188640"/>
            <a:ext cx="4174560" cy="502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800" b="1">
                <a:solidFill>
                  <a:srgbClr val="000000"/>
                </a:solidFill>
                <a:latin typeface="微软雅黑"/>
                <a:ea typeface="微软雅黑"/>
              </a:rPr>
              <a:t>3. rviz可视化</a:t>
            </a:r>
            <a:endParaRPr/>
          </a:p>
        </p:txBody>
      </p:sp>
      <p:sp>
        <p:nvSpPr>
          <p:cNvPr id="148" name="CustomShape 2"/>
          <p:cNvSpPr/>
          <p:nvPr/>
        </p:nvSpPr>
        <p:spPr>
          <a:xfrm>
            <a:off x="613080" y="1654920"/>
            <a:ext cx="8264160" cy="37476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准备条件：完成前面2中的远程ROS连接</a:t>
            </a:r>
            <a:endParaRPr/>
          </a:p>
          <a:p>
            <a:pPr>
              <a:lnSpc>
                <a:spcPct val="150000"/>
              </a:lnSpc>
            </a:pP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1、远程PC的终端输入：</a:t>
            </a:r>
            <a:endParaRPr/>
          </a:p>
          <a:p>
            <a:pPr>
              <a:lnSpc>
                <a:spcPct val="150000"/>
              </a:lnSpc>
            </a:pPr>
            <a:r>
              <a:rPr lang="en-US" sz="2400" i="1">
                <a:solidFill>
                  <a:srgbClr val="000000"/>
                </a:solidFill>
                <a:latin typeface="Arial"/>
                <a:ea typeface="宋体"/>
              </a:rPr>
              <a:t>      sudo apt-get install ros-kinetic-ridgeback-desktop </a:t>
            </a:r>
            <a:endParaRPr/>
          </a:p>
          <a:p>
            <a:pPr>
              <a:lnSpc>
                <a:spcPct val="150000"/>
              </a:lnSpc>
            </a:pPr>
            <a:r>
              <a:rPr lang="en-US" sz="2400" i="1">
                <a:solidFill>
                  <a:srgbClr val="000000"/>
                </a:solidFill>
                <a:latin typeface="Arial"/>
                <a:ea typeface="宋体"/>
              </a:rPr>
              <a:t>      </a:t>
            </a: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安装</a:t>
            </a:r>
            <a:r>
              <a:rPr lang="en-US" sz="2400" i="1">
                <a:solidFill>
                  <a:srgbClr val="000000"/>
                </a:solidFill>
                <a:latin typeface="Arial"/>
                <a:ea typeface="宋体"/>
              </a:rPr>
              <a:t>ridgeback_</a:t>
            </a: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desktop包</a:t>
            </a:r>
            <a:endParaRPr/>
          </a:p>
          <a:p>
            <a:pPr>
              <a:lnSpc>
                <a:spcPct val="150000"/>
              </a:lnSpc>
            </a:pP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2、在终端中输入以下命令：</a:t>
            </a:r>
            <a:endParaRPr/>
          </a:p>
          <a:p>
            <a:pPr>
              <a:lnSpc>
                <a:spcPct val="150000"/>
              </a:lnSpc>
            </a:pP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      </a:t>
            </a:r>
            <a:r>
              <a:rPr lang="en-US" sz="2400" i="1">
                <a:solidFill>
                  <a:srgbClr val="000000"/>
                </a:solidFill>
                <a:latin typeface="Arial"/>
                <a:ea typeface="宋体"/>
              </a:rPr>
              <a:t>roslaunch ridgeback_viz view_robot.launch </a:t>
            </a:r>
            <a:endParaRPr/>
          </a:p>
          <a:p>
            <a:pPr>
              <a:lnSpc>
                <a:spcPct val="150000"/>
              </a:lnSpc>
            </a:pPr>
            <a:r>
              <a:rPr lang="en-US" sz="2400" i="1">
                <a:solidFill>
                  <a:srgbClr val="000000"/>
                </a:solidFill>
                <a:latin typeface="Arial"/>
                <a:ea typeface="宋体"/>
              </a:rPr>
              <a:t>      </a:t>
            </a: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在打开的rviz界面中就可以查看小车现有的状态</a:t>
            </a:r>
            <a:endParaRPr/>
          </a:p>
        </p:txBody>
      </p:sp>
      <p:sp>
        <p:nvSpPr>
          <p:cNvPr id="149" name="CustomShape 3"/>
          <p:cNvSpPr/>
          <p:nvPr/>
        </p:nvSpPr>
        <p:spPr>
          <a:xfrm>
            <a:off x="228960" y="921960"/>
            <a:ext cx="4392360" cy="502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微软雅黑"/>
                <a:ea typeface="微软雅黑"/>
              </a:rPr>
              <a:t>3.1 apt-get直接安装(不推荐)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CustomShape 1"/>
          <p:cNvSpPr/>
          <p:nvPr/>
        </p:nvSpPr>
        <p:spPr>
          <a:xfrm>
            <a:off x="2484360" y="188640"/>
            <a:ext cx="4174560" cy="502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800" b="1">
                <a:solidFill>
                  <a:srgbClr val="000000"/>
                </a:solidFill>
                <a:latin typeface="微软雅黑"/>
                <a:ea typeface="微软雅黑"/>
              </a:rPr>
              <a:t>3. rviz可视化</a:t>
            </a:r>
            <a:endParaRPr/>
          </a:p>
        </p:txBody>
      </p:sp>
      <p:sp>
        <p:nvSpPr>
          <p:cNvPr id="151" name="CustomShape 2"/>
          <p:cNvSpPr/>
          <p:nvPr/>
        </p:nvSpPr>
        <p:spPr>
          <a:xfrm>
            <a:off x="228960" y="1572120"/>
            <a:ext cx="8781840" cy="50277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准备条件：完成前面2中的远程ROS连接</a:t>
            </a:r>
            <a:endParaRPr/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1、在工作空间src目录中下载源码：</a:t>
            </a:r>
            <a:endParaRPr/>
          </a:p>
          <a:p>
            <a:pPr>
              <a:lnSpc>
                <a:spcPct val="100000"/>
              </a:lnSpc>
            </a:pPr>
            <a:r>
              <a:rPr lang="en-US" sz="2400" i="1">
                <a:solidFill>
                  <a:srgbClr val="000000"/>
                </a:solidFill>
                <a:latin typeface="Arial"/>
                <a:ea typeface="宋体"/>
              </a:rPr>
              <a:t>      git clone </a:t>
            </a:r>
            <a:r>
              <a:rPr lang="en-US" sz="2400" u="sng">
                <a:solidFill>
                  <a:srgbClr val="009999"/>
                </a:solidFill>
                <a:latin typeface="Arial"/>
                <a:ea typeface="宋体"/>
              </a:rPr>
              <a:t>https://github.com/ridgeback/ridgeback_desktop.git</a:t>
            </a:r>
            <a:endParaRPr/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2、切换源码包到kinetic分支：</a:t>
            </a:r>
            <a:endParaRPr/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      </a:t>
            </a:r>
            <a:r>
              <a:rPr lang="en-US" sz="2400" i="1">
                <a:solidFill>
                  <a:srgbClr val="000000"/>
                </a:solidFill>
                <a:latin typeface="Arial"/>
                <a:ea typeface="宋体"/>
              </a:rPr>
              <a:t>cd ridgeback_desktop</a:t>
            </a:r>
            <a:endParaRPr/>
          </a:p>
          <a:p>
            <a:pPr>
              <a:lnSpc>
                <a:spcPct val="100000"/>
              </a:lnSpc>
            </a:pPr>
            <a:r>
              <a:rPr lang="en-US" sz="2400" i="1">
                <a:solidFill>
                  <a:srgbClr val="000000"/>
                </a:solidFill>
                <a:latin typeface="Arial"/>
                <a:ea typeface="宋体"/>
              </a:rPr>
              <a:t>      git checkout kinetic-devel</a:t>
            </a:r>
            <a:endParaRPr/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3、编译安装包</a:t>
            </a:r>
            <a:endParaRPr/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      终端切换到工作空间下:  </a:t>
            </a:r>
            <a:r>
              <a:rPr lang="en-US" sz="2400" i="1">
                <a:solidFill>
                  <a:srgbClr val="000000"/>
                </a:solidFill>
                <a:latin typeface="Arial"/>
                <a:ea typeface="宋体"/>
              </a:rPr>
              <a:t>cd ../..</a:t>
            </a:r>
            <a:endParaRPr/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      </a:t>
            </a:r>
            <a:r>
              <a:rPr lang="en-US" sz="2400" i="1">
                <a:solidFill>
                  <a:srgbClr val="000000"/>
                </a:solidFill>
                <a:latin typeface="Arial"/>
                <a:ea typeface="宋体"/>
              </a:rPr>
              <a:t>catkin_make</a:t>
            </a:r>
            <a:endParaRPr/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4、rviz查看：</a:t>
            </a:r>
            <a:endParaRPr/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      source工作空间:    </a:t>
            </a:r>
            <a:r>
              <a:rPr lang="en-US" sz="2400" i="1">
                <a:solidFill>
                  <a:srgbClr val="000000"/>
                </a:solidFill>
                <a:latin typeface="Arial"/>
                <a:ea typeface="宋体"/>
              </a:rPr>
              <a:t>source devel/setup.bash</a:t>
            </a:r>
            <a:endParaRPr/>
          </a:p>
          <a:p>
            <a:pPr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Arial"/>
                <a:ea typeface="宋体"/>
              </a:rPr>
              <a:t>      启动rviz:   </a:t>
            </a:r>
            <a:r>
              <a:rPr lang="en-US" sz="2400" i="1">
                <a:solidFill>
                  <a:srgbClr val="000000"/>
                </a:solidFill>
                <a:latin typeface="Arial"/>
                <a:ea typeface="宋体"/>
              </a:rPr>
              <a:t>roslaunch ridgeback_viz view_robot.launch</a:t>
            </a:r>
            <a:endParaRPr/>
          </a:p>
        </p:txBody>
      </p:sp>
      <p:sp>
        <p:nvSpPr>
          <p:cNvPr id="152" name="CustomShape 3"/>
          <p:cNvSpPr/>
          <p:nvPr/>
        </p:nvSpPr>
        <p:spPr>
          <a:xfrm>
            <a:off x="228960" y="921960"/>
            <a:ext cx="4174560" cy="502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微软雅黑"/>
                <a:ea typeface="微软雅黑"/>
              </a:rPr>
              <a:t>3.2 源码安装(推荐)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2484360" y="188640"/>
            <a:ext cx="4174560" cy="502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800" b="1">
                <a:solidFill>
                  <a:srgbClr val="000000"/>
                </a:solidFill>
                <a:latin typeface="微软雅黑"/>
                <a:ea typeface="微软雅黑"/>
              </a:rPr>
              <a:t>4. Ridgeback例程演示</a:t>
            </a:r>
            <a:endParaRPr/>
          </a:p>
        </p:txBody>
      </p:sp>
      <p:sp>
        <p:nvSpPr>
          <p:cNvPr id="154" name="CustomShape 2"/>
          <p:cNvSpPr/>
          <p:nvPr/>
        </p:nvSpPr>
        <p:spPr>
          <a:xfrm>
            <a:off x="107640" y="908640"/>
            <a:ext cx="4174560" cy="502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2400" b="1">
                <a:solidFill>
                  <a:srgbClr val="000000"/>
                </a:solidFill>
                <a:latin typeface="微软雅黑"/>
                <a:ea typeface="微软雅黑"/>
              </a:rPr>
              <a:t>远程PC环境配置</a:t>
            </a:r>
            <a:endParaRPr/>
          </a:p>
        </p:txBody>
      </p:sp>
      <p:sp>
        <p:nvSpPr>
          <p:cNvPr id="155" name="CustomShape 3"/>
          <p:cNvSpPr/>
          <p:nvPr/>
        </p:nvSpPr>
        <p:spPr>
          <a:xfrm>
            <a:off x="25920" y="1500840"/>
            <a:ext cx="2851200" cy="3949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sz="2000" b="1">
                <a:solidFill>
                  <a:srgbClr val="000000"/>
                </a:solidFill>
                <a:latin typeface="Arial"/>
                <a:ea typeface="宋体"/>
              </a:rPr>
              <a:t>方式一 apt-get安装</a:t>
            </a:r>
            <a:endParaRPr/>
          </a:p>
        </p:txBody>
      </p:sp>
      <p:sp>
        <p:nvSpPr>
          <p:cNvPr id="156" name="CustomShape 4"/>
          <p:cNvSpPr/>
          <p:nvPr/>
        </p:nvSpPr>
        <p:spPr>
          <a:xfrm>
            <a:off x="435600" y="1886040"/>
            <a:ext cx="6046560" cy="364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sudo apt-get install ros-kinetic-ridgeback-*</a:t>
            </a:r>
            <a:endParaRPr/>
          </a:p>
        </p:txBody>
      </p:sp>
      <p:sp>
        <p:nvSpPr>
          <p:cNvPr id="157" name="CustomShape 5"/>
          <p:cNvSpPr/>
          <p:nvPr/>
        </p:nvSpPr>
        <p:spPr>
          <a:xfrm>
            <a:off x="63360" y="2545200"/>
            <a:ext cx="3470400" cy="3949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sz="2000" b="1">
                <a:solidFill>
                  <a:srgbClr val="000000"/>
                </a:solidFill>
                <a:latin typeface="Arial"/>
                <a:ea typeface="宋体"/>
              </a:rPr>
              <a:t>方式二 源码安装（推荐）</a:t>
            </a:r>
            <a:endParaRPr/>
          </a:p>
        </p:txBody>
      </p:sp>
      <p:sp>
        <p:nvSpPr>
          <p:cNvPr id="158" name="CustomShape 6"/>
          <p:cNvSpPr/>
          <p:nvPr/>
        </p:nvSpPr>
        <p:spPr>
          <a:xfrm>
            <a:off x="437040" y="2944080"/>
            <a:ext cx="8240400" cy="3381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1、在工作空间src目录中下载源码：</a:t>
            </a:r>
            <a:endParaRPr/>
          </a:p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      </a:t>
            </a: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git clone </a:t>
            </a:r>
            <a:r>
              <a:rPr lang="en-US" u="sng">
                <a:solidFill>
                  <a:srgbClr val="009999"/>
                </a:solidFill>
                <a:latin typeface="Arial"/>
                <a:ea typeface="宋体"/>
              </a:rPr>
              <a:t>https://github.com/ridgeback/ridgeback</a:t>
            </a: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 </a:t>
            </a:r>
            <a:endParaRPr/>
          </a:p>
          <a:p>
            <a:pPr>
              <a:lnSpc>
                <a:spcPct val="100000"/>
              </a:lnSpc>
            </a:pP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      git clone </a:t>
            </a:r>
            <a:r>
              <a:rPr lang="en-US" u="sng">
                <a:solidFill>
                  <a:srgbClr val="009999"/>
                </a:solidFill>
                <a:latin typeface="Arial"/>
                <a:ea typeface="宋体"/>
              </a:rPr>
              <a:t>https://github.com/ridgeback/ridgeback_simulator</a:t>
            </a: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 </a:t>
            </a:r>
            <a:endParaRPr/>
          </a:p>
          <a:p>
            <a:pPr>
              <a:lnSpc>
                <a:spcPct val="100000"/>
              </a:lnSpc>
            </a:pP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      git clone </a:t>
            </a:r>
            <a:r>
              <a:rPr lang="en-US" i="1" u="sng">
                <a:solidFill>
                  <a:srgbClr val="009999"/>
                </a:solidFill>
                <a:latin typeface="Arial"/>
                <a:ea typeface="宋体"/>
              </a:rPr>
              <a:t>https://github.com/cra-ros-pkg/robot_localization.git </a:t>
            </a: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 </a:t>
            </a:r>
            <a:endParaRPr/>
          </a:p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2、每个安装包都要用</a:t>
            </a: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git branch</a:t>
            </a: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命令检查是否为kineticd分支，</a:t>
            </a:r>
            <a:endParaRPr/>
          </a:p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     如果不是，用</a:t>
            </a: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git branch kinetic-devel </a:t>
            </a: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命令切换到相应分支</a:t>
            </a:r>
            <a:endParaRPr/>
          </a:p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3、编译安装包</a:t>
            </a:r>
            <a:endParaRPr/>
          </a:p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      终端切换到工作空间下:  </a:t>
            </a: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cd ../..</a:t>
            </a:r>
            <a:endParaRPr/>
          </a:p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      </a:t>
            </a:r>
            <a:r>
              <a:rPr lang="en-US" i="1">
                <a:solidFill>
                  <a:srgbClr val="000000"/>
                </a:solidFill>
                <a:latin typeface="Arial"/>
                <a:ea typeface="宋体"/>
              </a:rPr>
              <a:t>catkin_make</a:t>
            </a:r>
            <a:endParaRPr/>
          </a:p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4、最好将该工作空间devel/setup.bash添加到~/.bashrc文件中，</a:t>
            </a:r>
            <a:endParaRPr/>
          </a:p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  <a:ea typeface="宋体"/>
              </a:rPr>
              <a:t>      以免每次运行前都手动source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2484360" y="188640"/>
            <a:ext cx="4174560" cy="502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800" b="1">
                <a:solidFill>
                  <a:srgbClr val="000000"/>
                </a:solidFill>
                <a:latin typeface="微软雅黑"/>
                <a:ea typeface="微软雅黑"/>
              </a:rPr>
              <a:t>4. Ridgeback例程演示</a:t>
            </a:r>
            <a:endParaRPr/>
          </a:p>
        </p:txBody>
      </p:sp>
      <p:sp>
        <p:nvSpPr>
          <p:cNvPr id="160" name="CustomShape 2"/>
          <p:cNvSpPr/>
          <p:nvPr/>
        </p:nvSpPr>
        <p:spPr>
          <a:xfrm>
            <a:off x="107640" y="908640"/>
            <a:ext cx="4174560" cy="502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2400" b="1">
                <a:solidFill>
                  <a:srgbClr val="000000"/>
                </a:solidFill>
                <a:latin typeface="微软雅黑"/>
                <a:ea typeface="微软雅黑"/>
              </a:rPr>
              <a:t>4.1 gazebo仿真</a:t>
            </a:r>
            <a:endParaRPr/>
          </a:p>
        </p:txBody>
      </p:sp>
      <p:sp>
        <p:nvSpPr>
          <p:cNvPr id="161" name="CustomShape 3"/>
          <p:cNvSpPr/>
          <p:nvPr/>
        </p:nvSpPr>
        <p:spPr>
          <a:xfrm>
            <a:off x="107640" y="1662480"/>
            <a:ext cx="1836720" cy="3643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b="1">
                <a:solidFill>
                  <a:srgbClr val="000000"/>
                </a:solidFill>
                <a:latin typeface="Arial"/>
                <a:ea typeface="宋体"/>
              </a:rPr>
              <a:t> 默认参数加载</a:t>
            </a:r>
            <a:endParaRPr/>
          </a:p>
        </p:txBody>
      </p:sp>
      <p:sp>
        <p:nvSpPr>
          <p:cNvPr id="162" name="CustomShape 4"/>
          <p:cNvSpPr/>
          <p:nvPr/>
        </p:nvSpPr>
        <p:spPr>
          <a:xfrm>
            <a:off x="271080" y="2085480"/>
            <a:ext cx="3372872" cy="5454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roslaunch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ridgeback_gazebo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ridgeback_world.launch</a:t>
            </a:r>
            <a:endParaRPr dirty="0"/>
          </a:p>
        </p:txBody>
      </p:sp>
      <p:sp>
        <p:nvSpPr>
          <p:cNvPr id="163" name="CustomShape 5"/>
          <p:cNvSpPr/>
          <p:nvPr/>
        </p:nvSpPr>
        <p:spPr>
          <a:xfrm>
            <a:off x="365760" y="3933000"/>
            <a:ext cx="2293920" cy="3643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en-US" b="1">
                <a:solidFill>
                  <a:srgbClr val="000000"/>
                </a:solidFill>
                <a:latin typeface="Arial"/>
                <a:ea typeface="宋体"/>
              </a:rPr>
              <a:t> 加载前置和后置激光雷达</a:t>
            </a:r>
            <a:endParaRPr/>
          </a:p>
        </p:txBody>
      </p:sp>
      <p:sp>
        <p:nvSpPr>
          <p:cNvPr id="164" name="CustomShape 6"/>
          <p:cNvSpPr/>
          <p:nvPr/>
        </p:nvSpPr>
        <p:spPr>
          <a:xfrm>
            <a:off x="335520" y="4413960"/>
            <a:ext cx="8808480" cy="400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roslaunch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ridgeback_gazebo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ridgeback_world.launch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config</a:t>
            </a:r>
            <a:r>
              <a:rPr lang="en-US" i="1" dirty="0">
                <a:solidFill>
                  <a:srgbClr val="000000"/>
                </a:solidFill>
                <a:latin typeface="Arial"/>
                <a:ea typeface="宋体"/>
              </a:rPr>
              <a:t>:=</a:t>
            </a:r>
            <a:r>
              <a:rPr lang="en-US" i="1" dirty="0" err="1">
                <a:solidFill>
                  <a:srgbClr val="000000"/>
                </a:solidFill>
                <a:latin typeface="Arial"/>
                <a:ea typeface="宋体"/>
              </a:rPr>
              <a:t>dual_hokuyo_lasers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pic>
        <p:nvPicPr>
          <p:cNvPr id="165" name="图片 164"/>
          <p:cNvPicPr/>
          <p:nvPr/>
        </p:nvPicPr>
        <p:blipFill>
          <a:blip r:embed="rId3"/>
          <a:stretch>
            <a:fillRect/>
          </a:stretch>
        </p:blipFill>
        <p:spPr>
          <a:xfrm>
            <a:off x="5013941" y="841680"/>
            <a:ext cx="3855739" cy="3033000"/>
          </a:xfrm>
          <a:prstGeom prst="rect">
            <a:avLst/>
          </a:prstGeom>
          <a:ln>
            <a:noFill/>
          </a:ln>
        </p:spPr>
      </p:pic>
      <p:pic>
        <p:nvPicPr>
          <p:cNvPr id="166" name="图片 165"/>
          <p:cNvPicPr/>
          <p:nvPr/>
        </p:nvPicPr>
        <p:blipFill>
          <a:blip r:embed="rId4"/>
          <a:stretch>
            <a:fillRect/>
          </a:stretch>
        </p:blipFill>
        <p:spPr>
          <a:xfrm>
            <a:off x="707313" y="5012575"/>
            <a:ext cx="2975213" cy="1242129"/>
          </a:xfrm>
          <a:prstGeom prst="rect">
            <a:avLst/>
          </a:prstGeom>
          <a:ln>
            <a:noFill/>
          </a:ln>
        </p:spPr>
      </p:pic>
      <p:pic>
        <p:nvPicPr>
          <p:cNvPr id="167" name="图片 166"/>
          <p:cNvPicPr/>
          <p:nvPr/>
        </p:nvPicPr>
        <p:blipFill>
          <a:blip r:embed="rId5"/>
          <a:stretch>
            <a:fillRect/>
          </a:stretch>
        </p:blipFill>
        <p:spPr>
          <a:xfrm>
            <a:off x="5228884" y="5012574"/>
            <a:ext cx="2860071" cy="1242129"/>
          </a:xfrm>
          <a:prstGeom prst="rect">
            <a:avLst/>
          </a:prstGeom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13959" y="6353640"/>
            <a:ext cx="2561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默认启动前置激光雷达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70182" y="6353640"/>
            <a:ext cx="3177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config</a:t>
            </a:r>
            <a:r>
              <a:rPr lang="zh-CN" altLang="en-US" dirty="0"/>
              <a:t>配置启动前后激光雷达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1188</Words>
  <Application>Microsoft Office PowerPoint</Application>
  <PresentationFormat>全屏显示(4:3)</PresentationFormat>
  <Paragraphs>201</Paragraphs>
  <Slides>17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StarSymbol</vt:lpstr>
      <vt:lpstr>微软雅黑</vt:lpstr>
      <vt:lpstr>Arial</vt:lpstr>
      <vt:lpstr>Times New Roman</vt:lpstr>
      <vt:lpstr>Wingdings</vt:lpstr>
      <vt:lpstr>Office Theme</vt:lpstr>
      <vt:lpstr>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chen rui</cp:lastModifiedBy>
  <cp:revision>7</cp:revision>
  <dcterms:modified xsi:type="dcterms:W3CDTF">2020-08-26T18:24:11Z</dcterms:modified>
</cp:coreProperties>
</file>